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382" r:id="rId5"/>
    <p:sldId id="383" r:id="rId6"/>
    <p:sldId id="384" r:id="rId7"/>
    <p:sldId id="385" r:id="rId8"/>
    <p:sldId id="386" r:id="rId9"/>
    <p:sldId id="390" r:id="rId10"/>
    <p:sldId id="391" r:id="rId11"/>
    <p:sldId id="392" r:id="rId12"/>
    <p:sldId id="393" r:id="rId13"/>
    <p:sldId id="394" r:id="rId14"/>
    <p:sldId id="395" r:id="rId15"/>
    <p:sldId id="387" r:id="rId16"/>
    <p:sldId id="388" r:id="rId17"/>
    <p:sldId id="389" r:id="rId18"/>
    <p:sldId id="347" r:id="rId19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196" autoAdjust="0"/>
  </p:normalViewPr>
  <p:slideViewPr>
    <p:cSldViewPr snapToObjects="1">
      <p:cViewPr varScale="1">
        <p:scale>
          <a:sx n="59" d="100"/>
          <a:sy n="59" d="100"/>
        </p:scale>
        <p:origin x="17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bndong\Documents\Direction%20%20Monnaie%20et%20Cr&#233;dit\mission%20BID\plan%20d'affaires%20actualis&#233;s%20fran&#231;ais%20et%20anglais\Plan%20d'affaires%20actualis&#233;\indicateurs%20DMC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bndong\Documents\Direction%20%20Monnaie%20et%20Cr&#233;dit\mission%20BID\plan%20d'affaires%20actualis&#233;s%20fran&#231;ais%20et%20anglais\Plan%20d'affaires%20actualis&#233;\indicateurs%20DMC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bndong\Documents\Direction%20%20Monnaie%20et%20Cr&#233;dit\mission%20BID\plan%20d'affaires%20actualis&#233;s%20fran&#231;ais%20et%20anglais\Plan%20d'affaires%20actualis&#233;\indicateurs%20DMC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bndong\Documents\Direction%20%20Monnaie%20et%20Cr&#233;dit\mission%20BID\plan%20d'affaires%20actualis&#233;s%20fran&#231;ais%20et%20anglais\Plan%20d'affaires%20actualis&#233;\indicateurs%20DMC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bndong\Documents\Direction%20%20Monnaie%20et%20Cr&#233;dit\mission%20BID\plan%20d'affaires%20actualis&#233;s%20fran&#231;ais%20et%20anglais\Plan%20d'affaires%20actualis&#233;\indicateurs%20DMC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dirty="0" err="1" smtClean="0"/>
              <a:t>GéographY</a:t>
            </a:r>
            <a:r>
              <a:rPr lang="fr-FR" baseline="0" dirty="0" smtClean="0"/>
              <a:t> OF THE</a:t>
            </a:r>
            <a:r>
              <a:rPr lang="fr-FR" dirty="0" smtClean="0"/>
              <a:t> </a:t>
            </a:r>
            <a:r>
              <a:rPr lang="fr-FR" dirty="0"/>
              <a:t>capital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Géographie du capital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102-4A40-AB31-839042B1FC2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102-4A40-AB31-839042B1FC2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102-4A40-AB31-839042B1FC2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102-4A40-AB31-839042B1FC2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102-4A40-AB31-839042B1FC2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102-4A40-AB31-839042B1FC2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Feuil1!$A$2:$A$7</c:f>
              <c:strCache>
                <c:ptCount val="6"/>
                <c:pt idx="0">
                  <c:v>HAW</c:v>
                </c:pt>
                <c:pt idx="1">
                  <c:v>BID</c:v>
                </c:pt>
                <c:pt idx="2">
                  <c:v>BIS</c:v>
                </c:pt>
                <c:pt idx="3">
                  <c:v>PAMECAS</c:v>
                </c:pt>
                <c:pt idx="4">
                  <c:v>Pool Assureurs</c:v>
                </c:pt>
                <c:pt idx="5">
                  <c:v>FONSIS</c:v>
                </c:pt>
              </c:strCache>
            </c:strRef>
          </c:cat>
          <c:val>
            <c:numRef>
              <c:f>Feuil1!$B$2:$B$7</c:f>
              <c:numCache>
                <c:formatCode>0%</c:formatCode>
                <c:ptCount val="6"/>
                <c:pt idx="0">
                  <c:v>0.1</c:v>
                </c:pt>
                <c:pt idx="1">
                  <c:v>0.15</c:v>
                </c:pt>
                <c:pt idx="2">
                  <c:v>0.3</c:v>
                </c:pt>
                <c:pt idx="3">
                  <c:v>0.2</c:v>
                </c:pt>
                <c:pt idx="4">
                  <c:v>0.15</c:v>
                </c:pt>
                <c:pt idx="5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361-4359-842A-D7921E6A592C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5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dirty="0" smtClean="0"/>
              <a:t>AGENCIES</a:t>
            </a:r>
            <a:r>
              <a:rPr lang="en-US" baseline="0" dirty="0" smtClean="0"/>
              <a:t> NETWORK</a:t>
            </a:r>
            <a:endParaRPr lang="en-US" dirty="0"/>
          </a:p>
        </c:rich>
      </c:tx>
      <c:layout>
        <c:manualLayout>
          <c:xMode val="edge"/>
          <c:yMode val="edge"/>
          <c:x val="0.34201792846097318"/>
          <c:y val="1.55092593534877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5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fr-F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Feuil1!$B$4</c:f>
              <c:strCache>
                <c:ptCount val="1"/>
                <c:pt idx="0">
                  <c:v>Reseaux des agences</c:v>
                </c:pt>
              </c:strCache>
            </c:strRef>
          </c:tx>
          <c:spPr>
            <a:pattFill prst="narVert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Pt>
            <c:idx val="2"/>
            <c:invertIfNegative val="0"/>
            <c:bubble3D val="0"/>
            <c:spPr>
              <a:pattFill prst="narVert">
                <a:fgClr>
                  <a:schemeClr val="accent2"/>
                </a:fgClr>
                <a:bgClr>
                  <a:schemeClr val="accent2">
                    <a:lumMod val="20000"/>
                    <a:lumOff val="80000"/>
                  </a:schemeClr>
                </a:bgClr>
              </a:pattFill>
              <a:ln>
                <a:solidFill>
                  <a:srgbClr val="6699FF">
                    <a:alpha val="67059"/>
                  </a:srgbClr>
                </a:solidFill>
              </a:ln>
              <a:effectLst>
                <a:innerShdw blurRad="114300">
                  <a:schemeClr val="accent2"/>
                </a:innerShdw>
              </a:effectLst>
            </c:spPr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Feuil1!$C$3:$G$3</c:f>
              <c:strCache>
                <c:ptCount val="5"/>
                <c:pt idx="0">
                  <c:v>A1</c:v>
                </c:pt>
                <c:pt idx="1">
                  <c:v>A2</c:v>
                </c:pt>
                <c:pt idx="2">
                  <c:v>A3</c:v>
                </c:pt>
                <c:pt idx="3">
                  <c:v>A4</c:v>
                </c:pt>
                <c:pt idx="4">
                  <c:v>A5</c:v>
                </c:pt>
              </c:strCache>
            </c:strRef>
          </c:cat>
          <c:val>
            <c:numRef>
              <c:f>Feuil1!$C$4:$G$4</c:f>
              <c:numCache>
                <c:formatCode>General</c:formatCode>
                <c:ptCount val="5"/>
                <c:pt idx="0">
                  <c:v>8</c:v>
                </c:pt>
                <c:pt idx="1">
                  <c:v>16</c:v>
                </c:pt>
                <c:pt idx="2">
                  <c:v>24</c:v>
                </c:pt>
                <c:pt idx="3">
                  <c:v>32</c:v>
                </c:pt>
                <c:pt idx="4">
                  <c:v>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7"/>
        <c:overlap val="-48"/>
        <c:axId val="467051576"/>
        <c:axId val="467053536"/>
      </c:barChart>
      <c:catAx>
        <c:axId val="46705157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sz="1400" dirty="0" err="1" smtClean="0">
                    <a:solidFill>
                      <a:sysClr val="windowText" lastClr="000000"/>
                    </a:solidFill>
                  </a:rPr>
                  <a:t>Years</a:t>
                </a:r>
                <a:endParaRPr lang="fr-FR" sz="1400" dirty="0">
                  <a:solidFill>
                    <a:sysClr val="windowText" lastClr="000000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67053536"/>
        <c:crosses val="autoZero"/>
        <c:auto val="1"/>
        <c:lblAlgn val="ctr"/>
        <c:lblOffset val="100"/>
        <c:noMultiLvlLbl val="0"/>
      </c:catAx>
      <c:valAx>
        <c:axId val="4670535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sz="1400" dirty="0" err="1" smtClean="0">
                    <a:solidFill>
                      <a:sysClr val="windowText" lastClr="000000"/>
                    </a:solidFill>
                  </a:rPr>
                  <a:t>Number</a:t>
                </a:r>
                <a:r>
                  <a:rPr lang="fr-FR" sz="1400" baseline="0" dirty="0" smtClean="0">
                    <a:solidFill>
                      <a:sysClr val="windowText" lastClr="000000"/>
                    </a:solidFill>
                  </a:rPr>
                  <a:t> of </a:t>
                </a:r>
                <a:r>
                  <a:rPr lang="fr-FR" sz="1400" baseline="0" dirty="0" err="1" smtClean="0">
                    <a:solidFill>
                      <a:sysClr val="windowText" lastClr="000000"/>
                    </a:solidFill>
                  </a:rPr>
                  <a:t>Agencies</a:t>
                </a:r>
                <a:endParaRPr lang="fr-FR" sz="1400" dirty="0">
                  <a:solidFill>
                    <a:sysClr val="windowText" lastClr="000000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67051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all" spc="15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fr-FR" sz="1200" dirty="0">
                <a:solidFill>
                  <a:sysClr val="windowText" lastClr="000000"/>
                </a:solidFill>
              </a:rPr>
              <a:t>Evolution </a:t>
            </a:r>
            <a:r>
              <a:rPr lang="fr-FR" sz="1200" dirty="0" smtClean="0">
                <a:solidFill>
                  <a:sysClr val="windowText" lastClr="000000"/>
                </a:solidFill>
              </a:rPr>
              <a:t>OF</a:t>
            </a:r>
            <a:r>
              <a:rPr lang="fr-FR" sz="1200" baseline="0" dirty="0" smtClean="0">
                <a:solidFill>
                  <a:sysClr val="windowText" lastClr="000000"/>
                </a:solidFill>
              </a:rPr>
              <a:t> THE CREDIT AND DEPOSIT </a:t>
            </a:r>
            <a:r>
              <a:rPr lang="fr-FR" sz="1200" baseline="0" dirty="0" err="1" smtClean="0">
                <a:solidFill>
                  <a:sysClr val="windowText" lastClr="000000"/>
                </a:solidFill>
              </a:rPr>
              <a:t>liabilitiES</a:t>
            </a:r>
            <a:endParaRPr lang="fr-FR" sz="1200" dirty="0">
              <a:solidFill>
                <a:sysClr val="windowText" lastClr="00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all" spc="15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Feuil1!$B$5</c:f>
              <c:strCache>
                <c:ptCount val="1"/>
                <c:pt idx="0">
                  <c:v>Dépôts (en Mds F CFA)</c:v>
                </c:pt>
              </c:strCache>
            </c:strRef>
          </c:tx>
          <c:spPr>
            <a:pattFill prst="narVert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Feuil1!$C$3:$G$3</c:f>
              <c:strCache>
                <c:ptCount val="5"/>
                <c:pt idx="0">
                  <c:v>A1</c:v>
                </c:pt>
                <c:pt idx="1">
                  <c:v>A2</c:v>
                </c:pt>
                <c:pt idx="2">
                  <c:v>A3</c:v>
                </c:pt>
                <c:pt idx="3">
                  <c:v>A4</c:v>
                </c:pt>
                <c:pt idx="4">
                  <c:v>A5</c:v>
                </c:pt>
              </c:strCache>
            </c:strRef>
          </c:cat>
          <c:val>
            <c:numRef>
              <c:f>Feuil1!$C$5:$G$5</c:f>
              <c:numCache>
                <c:formatCode>_-* #\ ##0.0\ _€_-;\-* #\ ##0.0\ _€_-;_-* "-"??\ _€_-;_-@_-</c:formatCode>
                <c:ptCount val="5"/>
                <c:pt idx="0">
                  <c:v>2.1</c:v>
                </c:pt>
                <c:pt idx="1">
                  <c:v>5.3</c:v>
                </c:pt>
                <c:pt idx="2">
                  <c:v>9.9</c:v>
                </c:pt>
                <c:pt idx="3">
                  <c:v>16.7</c:v>
                </c:pt>
                <c:pt idx="4">
                  <c:v>26.2</c:v>
                </c:pt>
              </c:numCache>
            </c:numRef>
          </c:val>
        </c:ser>
        <c:ser>
          <c:idx val="1"/>
          <c:order val="1"/>
          <c:tx>
            <c:strRef>
              <c:f>Feuil1!$B$6</c:f>
              <c:strCache>
                <c:ptCount val="1"/>
                <c:pt idx="0">
                  <c:v>Encours total de crédit, dont 48% de CMT(en Mds F CFA)</c:v>
                </c:pt>
              </c:strCache>
            </c:strRef>
          </c:tx>
          <c:spPr>
            <a:pattFill prst="narVert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Feuil1!$C$3:$G$3</c:f>
              <c:strCache>
                <c:ptCount val="5"/>
                <c:pt idx="0">
                  <c:v>A1</c:v>
                </c:pt>
                <c:pt idx="1">
                  <c:v>A2</c:v>
                </c:pt>
                <c:pt idx="2">
                  <c:v>A3</c:v>
                </c:pt>
                <c:pt idx="3">
                  <c:v>A4</c:v>
                </c:pt>
                <c:pt idx="4">
                  <c:v>A5</c:v>
                </c:pt>
              </c:strCache>
            </c:strRef>
          </c:cat>
          <c:val>
            <c:numRef>
              <c:f>Feuil1!$C$6:$G$6</c:f>
              <c:numCache>
                <c:formatCode>_(* #,##0.00_);_(* \(#,##0.00\);_(* "-"??_);_(@_)</c:formatCode>
                <c:ptCount val="5"/>
                <c:pt idx="0">
                  <c:v>3.89</c:v>
                </c:pt>
                <c:pt idx="1">
                  <c:v>7.1</c:v>
                </c:pt>
                <c:pt idx="2">
                  <c:v>11.737</c:v>
                </c:pt>
                <c:pt idx="3">
                  <c:v>24.44</c:v>
                </c:pt>
                <c:pt idx="4">
                  <c:v>34.61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7"/>
        <c:overlap val="-48"/>
        <c:axId val="467052752"/>
        <c:axId val="467043736"/>
      </c:barChart>
      <c:catAx>
        <c:axId val="46705275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sz="1200" dirty="0" err="1" smtClean="0">
                    <a:solidFill>
                      <a:sysClr val="windowText" lastClr="000000"/>
                    </a:solidFill>
                  </a:rPr>
                  <a:t>Years</a:t>
                </a:r>
                <a:endParaRPr lang="fr-FR" sz="1200" dirty="0">
                  <a:solidFill>
                    <a:sysClr val="windowText" lastClr="000000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67043736"/>
        <c:crosses val="autoZero"/>
        <c:auto val="1"/>
        <c:lblAlgn val="ctr"/>
        <c:lblOffset val="100"/>
        <c:noMultiLvlLbl val="0"/>
      </c:catAx>
      <c:valAx>
        <c:axId val="4670437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sz="1200" baseline="0" dirty="0" err="1" smtClean="0">
                    <a:solidFill>
                      <a:sysClr val="windowText" lastClr="000000"/>
                    </a:solidFill>
                  </a:rPr>
                  <a:t>Credit</a:t>
                </a:r>
                <a:r>
                  <a:rPr lang="fr-FR" sz="1200" baseline="0" dirty="0" smtClean="0">
                    <a:solidFill>
                      <a:sysClr val="windowText" lastClr="000000"/>
                    </a:solidFill>
                  </a:rPr>
                  <a:t> and </a:t>
                </a:r>
                <a:r>
                  <a:rPr lang="fr-FR" sz="1200" baseline="0" dirty="0" err="1" smtClean="0">
                    <a:solidFill>
                      <a:sysClr val="windowText" lastClr="000000"/>
                    </a:solidFill>
                  </a:rPr>
                  <a:t>deposit</a:t>
                </a:r>
                <a:r>
                  <a:rPr lang="fr-FR" sz="1200" baseline="0" dirty="0" smtClean="0">
                    <a:solidFill>
                      <a:sysClr val="windowText" lastClr="000000"/>
                    </a:solidFill>
                  </a:rPr>
                  <a:t> </a:t>
                </a:r>
                <a:r>
                  <a:rPr lang="fr-FR" sz="1200" baseline="0" dirty="0" err="1" smtClean="0">
                    <a:solidFill>
                      <a:sysClr val="windowText" lastClr="000000"/>
                    </a:solidFill>
                  </a:rPr>
                  <a:t>liabilities</a:t>
                </a:r>
                <a:endParaRPr lang="fr-FR" sz="1200" dirty="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.40478377882602579"/>
              <c:y val="0.9327145845831957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_-* #\ ##0.0\ _€_-;\-* #\ ##0.0\ _€_-;_-* &quot;-&quot;??\ _€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67052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all" spc="15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 smtClean="0">
                <a:solidFill>
                  <a:sysClr val="windowText" lastClr="000000"/>
                </a:solidFill>
              </a:rPr>
              <a:t>Products</a:t>
            </a:r>
            <a:r>
              <a:rPr lang="en-US" sz="1200" baseline="0" dirty="0" smtClean="0">
                <a:solidFill>
                  <a:sysClr val="windowText" lastClr="000000"/>
                </a:solidFill>
              </a:rPr>
              <a:t> with 80% of margin on loan</a:t>
            </a:r>
            <a:r>
              <a:rPr lang="en-US" sz="1200" dirty="0" smtClean="0">
                <a:solidFill>
                  <a:sysClr val="windowText" lastClr="000000"/>
                </a:solidFill>
              </a:rPr>
              <a:t> (  </a:t>
            </a:r>
            <a:r>
              <a:rPr lang="en-US" sz="1200" dirty="0" err="1" smtClean="0">
                <a:solidFill>
                  <a:sysClr val="windowText" lastClr="000000"/>
                </a:solidFill>
              </a:rPr>
              <a:t>cfa</a:t>
            </a:r>
            <a:r>
              <a:rPr lang="en-US" sz="1200" dirty="0" smtClean="0">
                <a:solidFill>
                  <a:sysClr val="windowText" lastClr="000000"/>
                </a:solidFill>
              </a:rPr>
              <a:t> f billion)</a:t>
            </a:r>
            <a:endParaRPr lang="en-US" sz="1200" dirty="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21227404025125227"/>
          <c:y val="1.40474113035942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all" spc="15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Feuil1!$B$8</c:f>
              <c:strCache>
                <c:ptCount val="1"/>
                <c:pt idx="0">
                  <c:v>Produits avec 86% de marge sur prêt</c:v>
                </c:pt>
              </c:strCache>
            </c:strRef>
          </c:tx>
          <c:spPr>
            <a:pattFill prst="narVert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Feuil1!$C$3:$G$3</c:f>
              <c:strCache>
                <c:ptCount val="5"/>
                <c:pt idx="0">
                  <c:v>A1</c:v>
                </c:pt>
                <c:pt idx="1">
                  <c:v>A2</c:v>
                </c:pt>
                <c:pt idx="2">
                  <c:v>A3</c:v>
                </c:pt>
                <c:pt idx="3">
                  <c:v>A4</c:v>
                </c:pt>
                <c:pt idx="4">
                  <c:v>A5</c:v>
                </c:pt>
              </c:strCache>
            </c:strRef>
          </c:cat>
          <c:val>
            <c:numRef>
              <c:f>Feuil1!$C$8:$G$8</c:f>
              <c:numCache>
                <c:formatCode>General</c:formatCode>
                <c:ptCount val="5"/>
                <c:pt idx="0">
                  <c:v>1</c:v>
                </c:pt>
                <c:pt idx="1">
                  <c:v>2.0099999999999998</c:v>
                </c:pt>
                <c:pt idx="2">
                  <c:v>3.44</c:v>
                </c:pt>
                <c:pt idx="3">
                  <c:v>5.21</c:v>
                </c:pt>
                <c:pt idx="4">
                  <c:v>6.21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7"/>
        <c:overlap val="-48"/>
        <c:axId val="467048832"/>
        <c:axId val="467044520"/>
      </c:barChart>
      <c:catAx>
        <c:axId val="46704883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sz="1200" dirty="0" err="1" smtClean="0">
                    <a:solidFill>
                      <a:sysClr val="windowText" lastClr="000000"/>
                    </a:solidFill>
                  </a:rPr>
                  <a:t>Years</a:t>
                </a:r>
                <a:endParaRPr lang="fr-FR" sz="1200" dirty="0">
                  <a:solidFill>
                    <a:sysClr val="windowText" lastClr="000000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67044520"/>
        <c:crosses val="autoZero"/>
        <c:auto val="1"/>
        <c:lblAlgn val="ctr"/>
        <c:lblOffset val="100"/>
        <c:noMultiLvlLbl val="0"/>
      </c:catAx>
      <c:valAx>
        <c:axId val="4670445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sz="1200" dirty="0" smtClean="0">
                    <a:solidFill>
                      <a:sysClr val="windowText" lastClr="000000"/>
                    </a:solidFill>
                  </a:rPr>
                  <a:t>Financial</a:t>
                </a:r>
                <a:r>
                  <a:rPr lang="fr-FR" sz="1200" baseline="0" dirty="0" smtClean="0">
                    <a:solidFill>
                      <a:sysClr val="windowText" lastClr="000000"/>
                    </a:solidFill>
                  </a:rPr>
                  <a:t> ^</a:t>
                </a:r>
                <a:r>
                  <a:rPr lang="fr-FR" sz="1200" baseline="0" dirty="0" err="1" smtClean="0">
                    <a:solidFill>
                      <a:sysClr val="windowText" lastClr="000000"/>
                    </a:solidFill>
                  </a:rPr>
                  <a:t>products</a:t>
                </a:r>
                <a:endParaRPr lang="fr-FR" sz="1200" dirty="0">
                  <a:solidFill>
                    <a:sysClr val="windowText" lastClr="000000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67048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all" spc="15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fr-FR" sz="1200" dirty="0">
                <a:solidFill>
                  <a:sysClr val="windowText" lastClr="000000"/>
                </a:solidFill>
              </a:rPr>
              <a:t>Evolution </a:t>
            </a:r>
            <a:r>
              <a:rPr lang="fr-FR" sz="1200" dirty="0" smtClean="0">
                <a:solidFill>
                  <a:sysClr val="windowText" lastClr="000000"/>
                </a:solidFill>
              </a:rPr>
              <a:t>OF</a:t>
            </a:r>
            <a:r>
              <a:rPr lang="fr-FR" sz="1200" baseline="0" dirty="0" smtClean="0">
                <a:solidFill>
                  <a:sysClr val="windowText" lastClr="000000"/>
                </a:solidFill>
              </a:rPr>
              <a:t> THE RESULTS AND SELF-FINANCING CAPACITY</a:t>
            </a:r>
            <a:endParaRPr lang="fr-FR" sz="1200" dirty="0">
              <a:solidFill>
                <a:sysClr val="windowText" lastClr="00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all" spc="15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Feuil1!$B$9</c:f>
              <c:strCache>
                <c:ptCount val="1"/>
                <c:pt idx="0">
                  <c:v>Résultats (en Mds F CFA) sous l'effet à la forte progression des crédits sains</c:v>
                </c:pt>
              </c:strCache>
            </c:strRef>
          </c:tx>
          <c:spPr>
            <a:pattFill prst="narVert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Feuil1!$C$3:$G$3</c:f>
              <c:strCache>
                <c:ptCount val="5"/>
                <c:pt idx="0">
                  <c:v>A1</c:v>
                </c:pt>
                <c:pt idx="1">
                  <c:v>A2</c:v>
                </c:pt>
                <c:pt idx="2">
                  <c:v>A3</c:v>
                </c:pt>
                <c:pt idx="3">
                  <c:v>A4</c:v>
                </c:pt>
                <c:pt idx="4">
                  <c:v>A5</c:v>
                </c:pt>
              </c:strCache>
            </c:strRef>
          </c:cat>
          <c:val>
            <c:numRef>
              <c:f>Feuil1!$C$9:$G$9</c:f>
              <c:numCache>
                <c:formatCode>_-* #\ ##0.000\ _€_-;\-* #\ ##0.000\ _€_-;_-* "-"??\ _€_-;_-@_-</c:formatCode>
                <c:ptCount val="5"/>
                <c:pt idx="0" formatCode="_(* #,##0.00_);_(* \(#,##0.00\);_(* &quot;-&quot;??_);_(@_)">
                  <c:v>-0.18</c:v>
                </c:pt>
                <c:pt idx="1">
                  <c:v>0.06</c:v>
                </c:pt>
                <c:pt idx="2">
                  <c:v>0.47299999999999998</c:v>
                </c:pt>
                <c:pt idx="3" formatCode="_(* #,##0.00_);_(* \(#,##0.00\);_(* &quot;-&quot;??_);_(@_)">
                  <c:v>1.01</c:v>
                </c:pt>
                <c:pt idx="4" formatCode="_(* #,##0.00_);_(* \(#,##0.00\);_(* &quot;-&quot;??_);_(@_)">
                  <c:v>1.2</c:v>
                </c:pt>
              </c:numCache>
            </c:numRef>
          </c:val>
        </c:ser>
        <c:ser>
          <c:idx val="1"/>
          <c:order val="1"/>
          <c:tx>
            <c:strRef>
              <c:f>Feuil1!$B$10</c:f>
              <c:strCache>
                <c:ptCount val="1"/>
                <c:pt idx="0">
                  <c:v>Capacité d'auto financement(en Mds F CFA) </c:v>
                </c:pt>
              </c:strCache>
            </c:strRef>
          </c:tx>
          <c:spPr>
            <a:pattFill prst="narVert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Feuil1!$C$3:$G$3</c:f>
              <c:strCache>
                <c:ptCount val="5"/>
                <c:pt idx="0">
                  <c:v>A1</c:v>
                </c:pt>
                <c:pt idx="1">
                  <c:v>A2</c:v>
                </c:pt>
                <c:pt idx="2">
                  <c:v>A3</c:v>
                </c:pt>
                <c:pt idx="3">
                  <c:v>A4</c:v>
                </c:pt>
                <c:pt idx="4">
                  <c:v>A5</c:v>
                </c:pt>
              </c:strCache>
            </c:strRef>
          </c:cat>
          <c:val>
            <c:numRef>
              <c:f>Feuil1!$C$10:$G$10</c:f>
              <c:numCache>
                <c:formatCode>#\ ##0.000_);\(#\ ##0.000\)</c:formatCode>
                <c:ptCount val="5"/>
                <c:pt idx="0" formatCode="#\ ##0.0000_);\(#\ ##0.0000\)">
                  <c:v>-1.26E-2</c:v>
                </c:pt>
                <c:pt idx="1">
                  <c:v>0.35799999999999998</c:v>
                </c:pt>
                <c:pt idx="2">
                  <c:v>0.89800000000000002</c:v>
                </c:pt>
                <c:pt idx="3">
                  <c:v>1.65</c:v>
                </c:pt>
                <c:pt idx="4">
                  <c:v>2.0259999999999998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7"/>
        <c:overlap val="-48"/>
        <c:axId val="467049224"/>
        <c:axId val="467049616"/>
      </c:barChart>
      <c:catAx>
        <c:axId val="46704922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dirty="0" err="1" smtClean="0"/>
                  <a:t>Years</a:t>
                </a:r>
                <a:endParaRPr lang="fr-FR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67049616"/>
        <c:crosses val="autoZero"/>
        <c:auto val="1"/>
        <c:lblAlgn val="ctr"/>
        <c:lblOffset val="100"/>
        <c:noMultiLvlLbl val="0"/>
      </c:catAx>
      <c:valAx>
        <c:axId val="467049616"/>
        <c:scaling>
          <c:orientation val="minMax"/>
        </c:scaling>
        <c:delete val="0"/>
        <c:axPos val="b"/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67049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9.5589077566177585E-2"/>
          <c:y val="7.4036189399009036E-2"/>
          <c:w val="0.80383110408142211"/>
          <c:h val="4.467960802547686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all" spc="15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>
                <a:solidFill>
                  <a:sysClr val="windowText" lastClr="000000"/>
                </a:solidFill>
              </a:rPr>
              <a:t>EVOLUTION </a:t>
            </a:r>
            <a:r>
              <a:rPr lang="en-US" sz="1400" dirty="0" smtClean="0">
                <a:solidFill>
                  <a:sysClr val="windowText" lastClr="000000"/>
                </a:solidFill>
              </a:rPr>
              <a:t>OF</a:t>
            </a:r>
            <a:r>
              <a:rPr lang="en-US" sz="1400" baseline="0" dirty="0" smtClean="0">
                <a:solidFill>
                  <a:sysClr val="windowText" lastClr="000000"/>
                </a:solidFill>
              </a:rPr>
              <a:t> THE SHAREHOLDERS’ FUND</a:t>
            </a:r>
            <a:r>
              <a:rPr lang="en-US" sz="1400" dirty="0" smtClean="0">
                <a:solidFill>
                  <a:sysClr val="windowText" lastClr="000000"/>
                </a:solidFill>
              </a:rPr>
              <a:t> (IN</a:t>
            </a:r>
            <a:r>
              <a:rPr lang="en-US" sz="1400" baseline="0" dirty="0" smtClean="0">
                <a:solidFill>
                  <a:sysClr val="windowText" lastClr="000000"/>
                </a:solidFill>
              </a:rPr>
              <a:t> </a:t>
            </a:r>
            <a:r>
              <a:rPr lang="en-US" sz="1400" dirty="0" smtClean="0">
                <a:solidFill>
                  <a:sysClr val="windowText" lastClr="000000"/>
                </a:solidFill>
              </a:rPr>
              <a:t>CFA F BILLION) </a:t>
            </a:r>
            <a:endParaRPr lang="en-US" sz="1400" dirty="0">
              <a:solidFill>
                <a:sysClr val="windowText" lastClr="00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all" spc="15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Feuil1!$B$11</c:f>
              <c:strCache>
                <c:ptCount val="1"/>
                <c:pt idx="0">
                  <c:v>Fonds propres (en Mds F CFA) </c:v>
                </c:pt>
              </c:strCache>
            </c:strRef>
          </c:tx>
          <c:spPr>
            <a:pattFill prst="narVert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Feuil1!$C$3:$G$3</c:f>
              <c:strCache>
                <c:ptCount val="5"/>
                <c:pt idx="0">
                  <c:v>A1</c:v>
                </c:pt>
                <c:pt idx="1">
                  <c:v>A2</c:v>
                </c:pt>
                <c:pt idx="2">
                  <c:v>A3</c:v>
                </c:pt>
                <c:pt idx="3">
                  <c:v>A4</c:v>
                </c:pt>
                <c:pt idx="4">
                  <c:v>A5</c:v>
                </c:pt>
              </c:strCache>
            </c:strRef>
          </c:cat>
          <c:val>
            <c:numRef>
              <c:f>Feuil1!$C$11:$G$11</c:f>
              <c:numCache>
                <c:formatCode>General</c:formatCode>
                <c:ptCount val="5"/>
                <c:pt idx="0">
                  <c:v>4.8129999999999997</c:v>
                </c:pt>
                <c:pt idx="1">
                  <c:v>4.875</c:v>
                </c:pt>
                <c:pt idx="2">
                  <c:v>5.3479999999999999</c:v>
                </c:pt>
                <c:pt idx="3">
                  <c:v>6.7869999999999999</c:v>
                </c:pt>
                <c:pt idx="4">
                  <c:v>8.25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7"/>
        <c:overlap val="-48"/>
        <c:axId val="467041776"/>
        <c:axId val="467038248"/>
      </c:barChart>
      <c:catAx>
        <c:axId val="46704177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sz="1200" dirty="0" err="1" smtClean="0">
                    <a:solidFill>
                      <a:sysClr val="windowText" lastClr="000000"/>
                    </a:solidFill>
                  </a:rPr>
                  <a:t>Years</a:t>
                </a:r>
                <a:endParaRPr lang="fr-FR" sz="1200" dirty="0">
                  <a:solidFill>
                    <a:sysClr val="windowText" lastClr="000000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67038248"/>
        <c:crosses val="autoZero"/>
        <c:auto val="1"/>
        <c:lblAlgn val="ctr"/>
        <c:lblOffset val="100"/>
        <c:noMultiLvlLbl val="0"/>
      </c:catAx>
      <c:valAx>
        <c:axId val="4670382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 smtClean="0"/>
                  <a:t>Shareholders’ fund </a:t>
                </a:r>
                <a:endParaRPr lang="en-US" sz="1200" dirty="0"/>
              </a:p>
            </c:rich>
          </c:tx>
          <c:layout>
            <c:manualLayout>
              <c:xMode val="edge"/>
              <c:yMode val="edge"/>
              <c:x val="0.47164322800261321"/>
              <c:y val="0.9344690770923809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67041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43965E-5C01-4D5E-8BD5-4B12DD3A898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02DEA56-0302-4D40-B5BD-3F81354CEFC6}">
      <dgm:prSet custT="1"/>
      <dgm:spPr/>
      <dgm:t>
        <a:bodyPr/>
        <a:lstStyle/>
        <a:p>
          <a:r>
            <a:rPr lang="fr-FR" sz="2400" b="1" dirty="0">
              <a:solidFill>
                <a:schemeClr val="bg1"/>
              </a:solidFill>
            </a:rPr>
            <a:t>E. </a:t>
          </a:r>
          <a:r>
            <a:rPr lang="fr-FR" sz="2400" b="1" dirty="0" err="1" smtClean="0">
              <a:solidFill>
                <a:schemeClr val="bg1"/>
              </a:solidFill>
            </a:rPr>
            <a:t>Involved</a:t>
          </a:r>
          <a:r>
            <a:rPr lang="fr-FR" sz="2400" b="1" dirty="0" smtClean="0">
              <a:solidFill>
                <a:schemeClr val="bg1"/>
              </a:solidFill>
            </a:rPr>
            <a:t> </a:t>
          </a:r>
          <a:r>
            <a:rPr lang="fr-FR" sz="2400" b="1" dirty="0" err="1" smtClean="0">
              <a:solidFill>
                <a:schemeClr val="bg1"/>
              </a:solidFill>
            </a:rPr>
            <a:t>Actors</a:t>
          </a:r>
          <a:endParaRPr lang="fr-FR" sz="2400" dirty="0">
            <a:solidFill>
              <a:schemeClr val="bg1"/>
            </a:solidFill>
          </a:endParaRPr>
        </a:p>
      </dgm:t>
    </dgm:pt>
    <dgm:pt modelId="{E8EAD1BA-0A73-4DDB-9191-3BE173FF83EA}" type="parTrans" cxnId="{897E53BC-3239-4365-A6F8-07039D1D6FCC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22540474-D838-44E7-98AA-A1FE8D9F18C0}" type="sibTrans" cxnId="{897E53BC-3239-4365-A6F8-07039D1D6FCC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285E3F4F-6273-4173-8F62-5790F6B0F916}">
      <dgm:prSet phldrT="[Texte]" custT="1"/>
      <dgm:spPr/>
      <dgm:t>
        <a:bodyPr/>
        <a:lstStyle/>
        <a:p>
          <a:r>
            <a:rPr lang="fr-FR" sz="2400" dirty="0" err="1" smtClean="0">
              <a:solidFill>
                <a:schemeClr val="bg1"/>
              </a:solidFill>
            </a:rPr>
            <a:t>Islamic</a:t>
          </a:r>
          <a:r>
            <a:rPr lang="fr-FR" sz="2400" dirty="0" smtClean="0">
              <a:solidFill>
                <a:schemeClr val="bg1"/>
              </a:solidFill>
            </a:rPr>
            <a:t>  </a:t>
          </a:r>
          <a:r>
            <a:rPr lang="fr-FR" sz="2400" dirty="0" err="1" smtClean="0">
              <a:solidFill>
                <a:schemeClr val="bg1"/>
              </a:solidFill>
            </a:rPr>
            <a:t>Development</a:t>
          </a:r>
          <a:r>
            <a:rPr lang="fr-FR" sz="2400" dirty="0" smtClean="0">
              <a:solidFill>
                <a:schemeClr val="bg1"/>
              </a:solidFill>
            </a:rPr>
            <a:t> Bank (IDB)</a:t>
          </a:r>
          <a:endParaRPr lang="fr-FR" sz="2400" dirty="0">
            <a:solidFill>
              <a:schemeClr val="bg1"/>
            </a:solidFill>
          </a:endParaRPr>
        </a:p>
      </dgm:t>
    </dgm:pt>
    <dgm:pt modelId="{C9805F31-8408-472A-92BD-A55C69B2C4FB}" type="parTrans" cxnId="{CF300A0A-C9CA-44D6-85D3-362EF0FE03A2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EB684B1B-2B65-40B6-83FE-AA02D041258C}" type="sibTrans" cxnId="{CF300A0A-C9CA-44D6-85D3-362EF0FE03A2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0BE0D6B3-BCD1-4459-987C-621F3F4E866E}">
      <dgm:prSet phldrT="[Texte]" custT="1"/>
      <dgm:spPr/>
      <dgm:t>
        <a:bodyPr/>
        <a:lstStyle/>
        <a:p>
          <a:r>
            <a:rPr lang="fr-FR" sz="2400" dirty="0" err="1" smtClean="0">
              <a:solidFill>
                <a:schemeClr val="bg1"/>
              </a:solidFill>
            </a:rPr>
            <a:t>Islamic</a:t>
          </a:r>
          <a:r>
            <a:rPr lang="fr-FR" sz="2400" dirty="0" smtClean="0">
              <a:solidFill>
                <a:schemeClr val="bg1"/>
              </a:solidFill>
            </a:rPr>
            <a:t> Bank of </a:t>
          </a:r>
          <a:r>
            <a:rPr lang="fr-FR" sz="2400" dirty="0" err="1" smtClean="0">
              <a:solidFill>
                <a:schemeClr val="bg1"/>
              </a:solidFill>
            </a:rPr>
            <a:t>Senegal</a:t>
          </a:r>
          <a:r>
            <a:rPr lang="fr-FR" sz="2400" dirty="0" smtClean="0">
              <a:solidFill>
                <a:schemeClr val="bg1"/>
              </a:solidFill>
            </a:rPr>
            <a:t> (IBS</a:t>
          </a:r>
          <a:r>
            <a:rPr lang="fr-FR" sz="2400" dirty="0">
              <a:solidFill>
                <a:schemeClr val="bg1"/>
              </a:solidFill>
            </a:rPr>
            <a:t>)</a:t>
          </a:r>
        </a:p>
      </dgm:t>
    </dgm:pt>
    <dgm:pt modelId="{C61AC714-5412-4877-8C30-18CC79D8E48F}" type="parTrans" cxnId="{6884C1DE-C9ED-44BE-90CE-F5FB96065782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DDA1DCDA-6BD3-439B-BC94-2AAAD5A849EC}" type="sibTrans" cxnId="{6884C1DE-C9ED-44BE-90CE-F5FB96065782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A11B0DE3-81A8-4A20-8987-953F89758828}">
      <dgm:prSet phldrT="[Texte]" custT="1"/>
      <dgm:spPr/>
      <dgm:t>
        <a:bodyPr/>
        <a:lstStyle/>
        <a:p>
          <a:r>
            <a:rPr lang="fr-FR" sz="2400" dirty="0">
              <a:solidFill>
                <a:schemeClr val="bg1"/>
              </a:solidFill>
            </a:rPr>
            <a:t>Union </a:t>
          </a:r>
          <a:r>
            <a:rPr lang="fr-FR" sz="2400" dirty="0" smtClean="0">
              <a:solidFill>
                <a:schemeClr val="bg1"/>
              </a:solidFill>
            </a:rPr>
            <a:t>of </a:t>
          </a:r>
          <a:r>
            <a:rPr lang="fr-FR" sz="2400" dirty="0" err="1" smtClean="0">
              <a:solidFill>
                <a:schemeClr val="bg1"/>
              </a:solidFill>
            </a:rPr>
            <a:t>Mutuals</a:t>
          </a:r>
          <a:r>
            <a:rPr lang="fr-FR" sz="2400" dirty="0" smtClean="0">
              <a:solidFill>
                <a:schemeClr val="bg1"/>
              </a:solidFill>
            </a:rPr>
            <a:t> of the </a:t>
          </a:r>
          <a:r>
            <a:rPr lang="fr-FR" sz="2400" dirty="0" err="1" smtClean="0">
              <a:solidFill>
                <a:schemeClr val="bg1"/>
              </a:solidFill>
            </a:rPr>
            <a:t>Parternership</a:t>
          </a:r>
          <a:r>
            <a:rPr lang="fr-FR" sz="2400" dirty="0" smtClean="0">
              <a:solidFill>
                <a:schemeClr val="bg1"/>
              </a:solidFill>
            </a:rPr>
            <a:t> for the </a:t>
          </a:r>
          <a:r>
            <a:rPr lang="fr-FR" sz="2400" dirty="0" err="1" smtClean="0">
              <a:solidFill>
                <a:schemeClr val="bg1"/>
              </a:solidFill>
            </a:rPr>
            <a:t>Mobilization</a:t>
          </a:r>
          <a:r>
            <a:rPr lang="fr-FR" sz="2400" dirty="0" smtClean="0">
              <a:solidFill>
                <a:schemeClr val="bg1"/>
              </a:solidFill>
            </a:rPr>
            <a:t> of </a:t>
          </a:r>
          <a:r>
            <a:rPr lang="fr-FR" sz="2400" dirty="0" err="1" smtClean="0">
              <a:solidFill>
                <a:schemeClr val="bg1"/>
              </a:solidFill>
            </a:rPr>
            <a:t>Savings</a:t>
          </a:r>
          <a:r>
            <a:rPr lang="fr-FR" sz="2400" dirty="0" smtClean="0">
              <a:solidFill>
                <a:schemeClr val="bg1"/>
              </a:solidFill>
            </a:rPr>
            <a:t> and </a:t>
          </a:r>
          <a:r>
            <a:rPr lang="fr-FR" sz="2400" dirty="0" err="1" smtClean="0">
              <a:solidFill>
                <a:schemeClr val="bg1"/>
              </a:solidFill>
            </a:rPr>
            <a:t>Credits</a:t>
          </a:r>
          <a:r>
            <a:rPr lang="fr-FR" sz="2400" dirty="0" smtClean="0">
              <a:solidFill>
                <a:schemeClr val="bg1"/>
              </a:solidFill>
            </a:rPr>
            <a:t> </a:t>
          </a:r>
          <a:r>
            <a:rPr lang="fr-FR" sz="2400" dirty="0">
              <a:solidFill>
                <a:schemeClr val="bg1"/>
              </a:solidFill>
            </a:rPr>
            <a:t>(UM-PAMECAS)</a:t>
          </a:r>
        </a:p>
      </dgm:t>
    </dgm:pt>
    <dgm:pt modelId="{DBA55DE7-6250-4174-BD64-C74D7A9A7A48}" type="parTrans" cxnId="{CE9A7058-2AEC-4CBB-AFC5-09AF2BE9144D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294951C2-83B1-4E71-85E8-6D81294D632B}" type="sibTrans" cxnId="{CE9A7058-2AEC-4CBB-AFC5-09AF2BE9144D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4661B0D9-99E8-4639-85F2-D7BF788B1DF6}">
      <dgm:prSet phldrT="[Texte]" custT="1"/>
      <dgm:spPr/>
      <dgm:t>
        <a:bodyPr/>
        <a:lstStyle/>
        <a:p>
          <a:r>
            <a:rPr lang="fr-FR" sz="2400" dirty="0" err="1" smtClean="0">
              <a:solidFill>
                <a:schemeClr val="bg1"/>
              </a:solidFill>
            </a:rPr>
            <a:t>Waqf</a:t>
          </a:r>
          <a:r>
            <a:rPr lang="fr-FR" sz="2400" dirty="0" smtClean="0">
              <a:solidFill>
                <a:schemeClr val="bg1"/>
              </a:solidFill>
            </a:rPr>
            <a:t> High </a:t>
          </a:r>
          <a:r>
            <a:rPr lang="fr-FR" sz="2400" dirty="0" err="1" smtClean="0">
              <a:solidFill>
                <a:schemeClr val="bg1"/>
              </a:solidFill>
            </a:rPr>
            <a:t>Authority</a:t>
          </a:r>
          <a:r>
            <a:rPr lang="fr-FR" sz="2400" dirty="0" smtClean="0">
              <a:solidFill>
                <a:schemeClr val="bg1"/>
              </a:solidFill>
            </a:rPr>
            <a:t> (WHA)</a:t>
          </a:r>
          <a:endParaRPr lang="fr-FR" sz="2400" dirty="0">
            <a:solidFill>
              <a:schemeClr val="bg1"/>
            </a:solidFill>
          </a:endParaRPr>
        </a:p>
      </dgm:t>
    </dgm:pt>
    <dgm:pt modelId="{4F4DE7CE-47BB-40E2-9334-7F760DBDBA73}" type="parTrans" cxnId="{00A820AA-001E-4BE1-85B9-E31E5721CA54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E606C381-DB0C-4E5E-A892-9560DBED4C4D}" type="sibTrans" cxnId="{00A820AA-001E-4BE1-85B9-E31E5721CA54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1BC429A4-4503-4CBD-8095-1177A6CA3CBA}">
      <dgm:prSet phldrT="[Texte]" custT="1"/>
      <dgm:spPr/>
      <dgm:t>
        <a:bodyPr/>
        <a:lstStyle/>
        <a:p>
          <a:r>
            <a:rPr lang="fr-FR" sz="2400" dirty="0" err="1" smtClean="0">
              <a:solidFill>
                <a:schemeClr val="bg1"/>
              </a:solidFill>
            </a:rPr>
            <a:t>Sovereign</a:t>
          </a:r>
          <a:r>
            <a:rPr lang="fr-FR" sz="2400" dirty="0" smtClean="0">
              <a:solidFill>
                <a:schemeClr val="bg1"/>
              </a:solidFill>
            </a:rPr>
            <a:t> </a:t>
          </a:r>
          <a:r>
            <a:rPr lang="fr-FR" sz="2400" dirty="0" err="1" smtClean="0">
              <a:solidFill>
                <a:schemeClr val="bg1"/>
              </a:solidFill>
            </a:rPr>
            <a:t>Strategic</a:t>
          </a:r>
          <a:r>
            <a:rPr lang="fr-FR" sz="2400" dirty="0" smtClean="0">
              <a:solidFill>
                <a:schemeClr val="bg1"/>
              </a:solidFill>
            </a:rPr>
            <a:t> </a:t>
          </a:r>
          <a:r>
            <a:rPr lang="fr-FR" sz="2400" dirty="0" err="1" smtClean="0">
              <a:solidFill>
                <a:schemeClr val="bg1"/>
              </a:solidFill>
            </a:rPr>
            <a:t>Investment</a:t>
          </a:r>
          <a:r>
            <a:rPr lang="fr-FR" sz="2400" dirty="0" smtClean="0">
              <a:solidFill>
                <a:schemeClr val="bg1"/>
              </a:solidFill>
            </a:rPr>
            <a:t> </a:t>
          </a:r>
          <a:r>
            <a:rPr lang="fr-FR" sz="2400" dirty="0" err="1" smtClean="0">
              <a:solidFill>
                <a:schemeClr val="bg1"/>
              </a:solidFill>
            </a:rPr>
            <a:t>Fund</a:t>
          </a:r>
          <a:r>
            <a:rPr lang="fr-FR" sz="2400" dirty="0" smtClean="0">
              <a:solidFill>
                <a:schemeClr val="bg1"/>
              </a:solidFill>
            </a:rPr>
            <a:t> (SSIF/FONSIS</a:t>
          </a:r>
          <a:r>
            <a:rPr lang="fr-FR" sz="2400" dirty="0">
              <a:solidFill>
                <a:schemeClr val="bg1"/>
              </a:solidFill>
            </a:rPr>
            <a:t>)</a:t>
          </a:r>
        </a:p>
      </dgm:t>
    </dgm:pt>
    <dgm:pt modelId="{D623FADD-F18C-447D-8B23-D923AED721FA}" type="parTrans" cxnId="{E1F1BD04-E3E4-4AF9-941C-B65FA5E6AD01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A3A1BC9C-C032-4D93-89B4-9E3188C7FDAA}" type="sibTrans" cxnId="{E1F1BD04-E3E4-4AF9-941C-B65FA5E6AD01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339EA7C3-7D9B-46F2-B363-B18A964A6EDE}">
      <dgm:prSet phldrT="[Texte]" custT="1"/>
      <dgm:spPr/>
      <dgm:t>
        <a:bodyPr/>
        <a:lstStyle/>
        <a:p>
          <a:r>
            <a:rPr lang="fr-FR" sz="2400" dirty="0" err="1" smtClean="0">
              <a:solidFill>
                <a:schemeClr val="bg1"/>
              </a:solidFill>
            </a:rPr>
            <a:t>Insurers</a:t>
          </a:r>
          <a:endParaRPr lang="fr-FR" sz="2400" dirty="0">
            <a:solidFill>
              <a:schemeClr val="bg1"/>
            </a:solidFill>
          </a:endParaRPr>
        </a:p>
      </dgm:t>
    </dgm:pt>
    <dgm:pt modelId="{92D91AAB-BAAE-4C91-83A4-D664C504F765}" type="parTrans" cxnId="{8116A819-CC9E-4FB4-B098-04D8D6C32B6E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526178C0-D453-4E23-9E84-1F3C6B7FDF04}" type="sibTrans" cxnId="{8116A819-CC9E-4FB4-B098-04D8D6C32B6E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574F1DF1-6415-4D75-9B17-AA71DA8C4C30}">
      <dgm:prSet custT="1"/>
      <dgm:spPr/>
      <dgm:t>
        <a:bodyPr/>
        <a:lstStyle/>
        <a:p>
          <a:r>
            <a:rPr lang="fr-SN" sz="2400" dirty="0" smtClean="0">
              <a:solidFill>
                <a:schemeClr val="bg1"/>
              </a:solidFill>
            </a:rPr>
            <a:t>STATE OF SENEGAL</a:t>
          </a:r>
          <a:endParaRPr lang="fr-FR" sz="2400" dirty="0">
            <a:solidFill>
              <a:schemeClr val="bg1"/>
            </a:solidFill>
          </a:endParaRPr>
        </a:p>
      </dgm:t>
    </dgm:pt>
    <dgm:pt modelId="{B9625C17-BE37-44A7-BFAD-F865E80D8B74}" type="parTrans" cxnId="{A9A2C9F1-9D3C-4E36-8B6E-61717E6A059B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067AE178-531D-47A6-8E30-22E134814F37}" type="sibTrans" cxnId="{A9A2C9F1-9D3C-4E36-8B6E-61717E6A059B}">
      <dgm:prSet/>
      <dgm:spPr/>
      <dgm:t>
        <a:bodyPr/>
        <a:lstStyle/>
        <a:p>
          <a:endParaRPr lang="fr-FR">
            <a:solidFill>
              <a:schemeClr val="bg1"/>
            </a:solidFill>
          </a:endParaRPr>
        </a:p>
      </dgm:t>
    </dgm:pt>
    <dgm:pt modelId="{BFC53525-17C1-4BC5-A35C-C8B44F0BB595}" type="pres">
      <dgm:prSet presAssocID="{B943965E-5C01-4D5E-8BD5-4B12DD3A898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E6B9689-8697-47E1-85B7-9350C958FD7C}" type="pres">
      <dgm:prSet presAssocID="{102DEA56-0302-4D40-B5BD-3F81354CEFC6}" presName="parentText" presStyleLbl="node1" presStyleIdx="0" presStyleCnt="8" custLinFactY="-12847" custLinFactNeighborX="-184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98C6956-561B-4201-A10C-B1FCB60180A1}" type="pres">
      <dgm:prSet presAssocID="{22540474-D838-44E7-98AA-A1FE8D9F18C0}" presName="spacer" presStyleCnt="0"/>
      <dgm:spPr/>
    </dgm:pt>
    <dgm:pt modelId="{9CA10009-E4C7-4F21-9575-E6A185959F95}" type="pres">
      <dgm:prSet presAssocID="{574F1DF1-6415-4D75-9B17-AA71DA8C4C30}" presName="parentText" presStyleLbl="node1" presStyleIdx="1" presStyleCnt="8" custLinFactY="-931" custLinFactNeighborX="-359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BAECB84-DF8B-4BBF-A75D-390723F6DA9C}" type="pres">
      <dgm:prSet presAssocID="{067AE178-531D-47A6-8E30-22E134814F37}" presName="spacer" presStyleCnt="0"/>
      <dgm:spPr/>
    </dgm:pt>
    <dgm:pt modelId="{75BF790C-3869-4223-8730-4D7D2A6CE7E6}" type="pres">
      <dgm:prSet presAssocID="{285E3F4F-6273-4173-8F62-5790F6B0F916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FB98E0-C3E2-4B2C-8268-211BA822824C}" type="pres">
      <dgm:prSet presAssocID="{EB684B1B-2B65-40B6-83FE-AA02D041258C}" presName="spacer" presStyleCnt="0"/>
      <dgm:spPr/>
    </dgm:pt>
    <dgm:pt modelId="{70934268-AD6C-4B20-9E59-AD26D02B3677}" type="pres">
      <dgm:prSet presAssocID="{0BE0D6B3-BCD1-4459-987C-621F3F4E866E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75EF59D-A7B8-4739-AE7C-9853EA9155B6}" type="pres">
      <dgm:prSet presAssocID="{DDA1DCDA-6BD3-439B-BC94-2AAAD5A849EC}" presName="spacer" presStyleCnt="0"/>
      <dgm:spPr/>
    </dgm:pt>
    <dgm:pt modelId="{DF7142C0-BC57-43BA-8507-3ECC4CB51738}" type="pres">
      <dgm:prSet presAssocID="{A11B0DE3-81A8-4A20-8987-953F89758828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CA07220-7BA1-4A2F-BDB0-6E111B8067BD}" type="pres">
      <dgm:prSet presAssocID="{294951C2-83B1-4E71-85E8-6D81294D632B}" presName="spacer" presStyleCnt="0"/>
      <dgm:spPr/>
    </dgm:pt>
    <dgm:pt modelId="{247A7BC6-29EC-4ECA-953C-7DE2649BDEE8}" type="pres">
      <dgm:prSet presAssocID="{4661B0D9-99E8-4639-85F2-D7BF788B1DF6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38DAC24-0E7E-49F9-B2AB-713C0842FDED}" type="pres">
      <dgm:prSet presAssocID="{E606C381-DB0C-4E5E-A892-9560DBED4C4D}" presName="spacer" presStyleCnt="0"/>
      <dgm:spPr/>
    </dgm:pt>
    <dgm:pt modelId="{ACCB89A3-ED90-4683-BB42-B79563711B51}" type="pres">
      <dgm:prSet presAssocID="{1BC429A4-4503-4CBD-8095-1177A6CA3CBA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A160D91-C882-45C1-8587-CBB0265851CF}" type="pres">
      <dgm:prSet presAssocID="{A3A1BC9C-C032-4D93-89B4-9E3188C7FDAA}" presName="spacer" presStyleCnt="0"/>
      <dgm:spPr/>
    </dgm:pt>
    <dgm:pt modelId="{17DA5262-5776-437E-AF7E-CB088324B4E4}" type="pres">
      <dgm:prSet presAssocID="{339EA7C3-7D9B-46F2-B363-B18A964A6EDE}" presName="parentText" presStyleLbl="node1" presStyleIdx="7" presStyleCnt="8" custLinFactNeighborX="16" custLinFactNeighborY="2205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8DE2061-CB73-4866-97B5-DC1EEBA84495}" type="presOf" srcId="{A11B0DE3-81A8-4A20-8987-953F89758828}" destId="{DF7142C0-BC57-43BA-8507-3ECC4CB51738}" srcOrd="0" destOrd="0" presId="urn:microsoft.com/office/officeart/2005/8/layout/vList2"/>
    <dgm:cxn modelId="{47570898-3C32-4D55-8596-597A06774E1C}" type="presOf" srcId="{0BE0D6B3-BCD1-4459-987C-621F3F4E866E}" destId="{70934268-AD6C-4B20-9E59-AD26D02B3677}" srcOrd="0" destOrd="0" presId="urn:microsoft.com/office/officeart/2005/8/layout/vList2"/>
    <dgm:cxn modelId="{00A820AA-001E-4BE1-85B9-E31E5721CA54}" srcId="{B943965E-5C01-4D5E-8BD5-4B12DD3A898E}" destId="{4661B0D9-99E8-4639-85F2-D7BF788B1DF6}" srcOrd="5" destOrd="0" parTransId="{4F4DE7CE-47BB-40E2-9334-7F760DBDBA73}" sibTransId="{E606C381-DB0C-4E5E-A892-9560DBED4C4D}"/>
    <dgm:cxn modelId="{6884C1DE-C9ED-44BE-90CE-F5FB96065782}" srcId="{B943965E-5C01-4D5E-8BD5-4B12DD3A898E}" destId="{0BE0D6B3-BCD1-4459-987C-621F3F4E866E}" srcOrd="3" destOrd="0" parTransId="{C61AC714-5412-4877-8C30-18CC79D8E48F}" sibTransId="{DDA1DCDA-6BD3-439B-BC94-2AAAD5A849EC}"/>
    <dgm:cxn modelId="{FB192285-90E0-4A9A-9BBB-DE3C176C87CF}" type="presOf" srcId="{4661B0D9-99E8-4639-85F2-D7BF788B1DF6}" destId="{247A7BC6-29EC-4ECA-953C-7DE2649BDEE8}" srcOrd="0" destOrd="0" presId="urn:microsoft.com/office/officeart/2005/8/layout/vList2"/>
    <dgm:cxn modelId="{E6F1C77A-3F5C-4393-A9B2-0F550EA75FD0}" type="presOf" srcId="{B943965E-5C01-4D5E-8BD5-4B12DD3A898E}" destId="{BFC53525-17C1-4BC5-A35C-C8B44F0BB595}" srcOrd="0" destOrd="0" presId="urn:microsoft.com/office/officeart/2005/8/layout/vList2"/>
    <dgm:cxn modelId="{B2119D5A-9C5F-4D5C-B336-E5A0E8054300}" type="presOf" srcId="{574F1DF1-6415-4D75-9B17-AA71DA8C4C30}" destId="{9CA10009-E4C7-4F21-9575-E6A185959F95}" srcOrd="0" destOrd="0" presId="urn:microsoft.com/office/officeart/2005/8/layout/vList2"/>
    <dgm:cxn modelId="{6F0A56DB-E3D3-41AC-AD3B-DDD94AA193BE}" type="presOf" srcId="{285E3F4F-6273-4173-8F62-5790F6B0F916}" destId="{75BF790C-3869-4223-8730-4D7D2A6CE7E6}" srcOrd="0" destOrd="0" presId="urn:microsoft.com/office/officeart/2005/8/layout/vList2"/>
    <dgm:cxn modelId="{9B52C803-9F16-445A-8BC4-4ED12F776385}" type="presOf" srcId="{102DEA56-0302-4D40-B5BD-3F81354CEFC6}" destId="{8E6B9689-8697-47E1-85B7-9350C958FD7C}" srcOrd="0" destOrd="0" presId="urn:microsoft.com/office/officeart/2005/8/layout/vList2"/>
    <dgm:cxn modelId="{CF300A0A-C9CA-44D6-85D3-362EF0FE03A2}" srcId="{B943965E-5C01-4D5E-8BD5-4B12DD3A898E}" destId="{285E3F4F-6273-4173-8F62-5790F6B0F916}" srcOrd="2" destOrd="0" parTransId="{C9805F31-8408-472A-92BD-A55C69B2C4FB}" sibTransId="{EB684B1B-2B65-40B6-83FE-AA02D041258C}"/>
    <dgm:cxn modelId="{897E53BC-3239-4365-A6F8-07039D1D6FCC}" srcId="{B943965E-5C01-4D5E-8BD5-4B12DD3A898E}" destId="{102DEA56-0302-4D40-B5BD-3F81354CEFC6}" srcOrd="0" destOrd="0" parTransId="{E8EAD1BA-0A73-4DDB-9191-3BE173FF83EA}" sibTransId="{22540474-D838-44E7-98AA-A1FE8D9F18C0}"/>
    <dgm:cxn modelId="{14258185-6AA6-4A93-B743-23DA5DC8C018}" type="presOf" srcId="{1BC429A4-4503-4CBD-8095-1177A6CA3CBA}" destId="{ACCB89A3-ED90-4683-BB42-B79563711B51}" srcOrd="0" destOrd="0" presId="urn:microsoft.com/office/officeart/2005/8/layout/vList2"/>
    <dgm:cxn modelId="{8116A819-CC9E-4FB4-B098-04D8D6C32B6E}" srcId="{B943965E-5C01-4D5E-8BD5-4B12DD3A898E}" destId="{339EA7C3-7D9B-46F2-B363-B18A964A6EDE}" srcOrd="7" destOrd="0" parTransId="{92D91AAB-BAAE-4C91-83A4-D664C504F765}" sibTransId="{526178C0-D453-4E23-9E84-1F3C6B7FDF04}"/>
    <dgm:cxn modelId="{79A22F69-C087-4893-892B-0B873BEFF85F}" type="presOf" srcId="{339EA7C3-7D9B-46F2-B363-B18A964A6EDE}" destId="{17DA5262-5776-437E-AF7E-CB088324B4E4}" srcOrd="0" destOrd="0" presId="urn:microsoft.com/office/officeart/2005/8/layout/vList2"/>
    <dgm:cxn modelId="{CE9A7058-2AEC-4CBB-AFC5-09AF2BE9144D}" srcId="{B943965E-5C01-4D5E-8BD5-4B12DD3A898E}" destId="{A11B0DE3-81A8-4A20-8987-953F89758828}" srcOrd="4" destOrd="0" parTransId="{DBA55DE7-6250-4174-BD64-C74D7A9A7A48}" sibTransId="{294951C2-83B1-4E71-85E8-6D81294D632B}"/>
    <dgm:cxn modelId="{E1F1BD04-E3E4-4AF9-941C-B65FA5E6AD01}" srcId="{B943965E-5C01-4D5E-8BD5-4B12DD3A898E}" destId="{1BC429A4-4503-4CBD-8095-1177A6CA3CBA}" srcOrd="6" destOrd="0" parTransId="{D623FADD-F18C-447D-8B23-D923AED721FA}" sibTransId="{A3A1BC9C-C032-4D93-89B4-9E3188C7FDAA}"/>
    <dgm:cxn modelId="{A9A2C9F1-9D3C-4E36-8B6E-61717E6A059B}" srcId="{B943965E-5C01-4D5E-8BD5-4B12DD3A898E}" destId="{574F1DF1-6415-4D75-9B17-AA71DA8C4C30}" srcOrd="1" destOrd="0" parTransId="{B9625C17-BE37-44A7-BFAD-F865E80D8B74}" sibTransId="{067AE178-531D-47A6-8E30-22E134814F37}"/>
    <dgm:cxn modelId="{4F5A2BB4-B3B0-4663-8345-0AC30001C861}" type="presParOf" srcId="{BFC53525-17C1-4BC5-A35C-C8B44F0BB595}" destId="{8E6B9689-8697-47E1-85B7-9350C958FD7C}" srcOrd="0" destOrd="0" presId="urn:microsoft.com/office/officeart/2005/8/layout/vList2"/>
    <dgm:cxn modelId="{EBE77540-D46B-438A-BAEF-24C0E1A9E974}" type="presParOf" srcId="{BFC53525-17C1-4BC5-A35C-C8B44F0BB595}" destId="{F98C6956-561B-4201-A10C-B1FCB60180A1}" srcOrd="1" destOrd="0" presId="urn:microsoft.com/office/officeart/2005/8/layout/vList2"/>
    <dgm:cxn modelId="{6B8F2912-C6F1-4013-ACF4-8E1195701F38}" type="presParOf" srcId="{BFC53525-17C1-4BC5-A35C-C8B44F0BB595}" destId="{9CA10009-E4C7-4F21-9575-E6A185959F95}" srcOrd="2" destOrd="0" presId="urn:microsoft.com/office/officeart/2005/8/layout/vList2"/>
    <dgm:cxn modelId="{448D52EA-8855-4C8D-A5DD-CDAC9AE15CFA}" type="presParOf" srcId="{BFC53525-17C1-4BC5-A35C-C8B44F0BB595}" destId="{1BAECB84-DF8B-4BBF-A75D-390723F6DA9C}" srcOrd="3" destOrd="0" presId="urn:microsoft.com/office/officeart/2005/8/layout/vList2"/>
    <dgm:cxn modelId="{705CCA07-73E3-445D-8063-4FE7A60B6921}" type="presParOf" srcId="{BFC53525-17C1-4BC5-A35C-C8B44F0BB595}" destId="{75BF790C-3869-4223-8730-4D7D2A6CE7E6}" srcOrd="4" destOrd="0" presId="urn:microsoft.com/office/officeart/2005/8/layout/vList2"/>
    <dgm:cxn modelId="{05115821-8018-4EA9-9868-F1AEE5F14669}" type="presParOf" srcId="{BFC53525-17C1-4BC5-A35C-C8B44F0BB595}" destId="{67FB98E0-C3E2-4B2C-8268-211BA822824C}" srcOrd="5" destOrd="0" presId="urn:microsoft.com/office/officeart/2005/8/layout/vList2"/>
    <dgm:cxn modelId="{76401BEA-1561-4D60-B56C-67C5E830F242}" type="presParOf" srcId="{BFC53525-17C1-4BC5-A35C-C8B44F0BB595}" destId="{70934268-AD6C-4B20-9E59-AD26D02B3677}" srcOrd="6" destOrd="0" presId="urn:microsoft.com/office/officeart/2005/8/layout/vList2"/>
    <dgm:cxn modelId="{1D92D66E-31FC-426D-9B0E-BF835889227A}" type="presParOf" srcId="{BFC53525-17C1-4BC5-A35C-C8B44F0BB595}" destId="{075EF59D-A7B8-4739-AE7C-9853EA9155B6}" srcOrd="7" destOrd="0" presId="urn:microsoft.com/office/officeart/2005/8/layout/vList2"/>
    <dgm:cxn modelId="{7A136E52-E1AE-4CFC-BC65-10B12CE83811}" type="presParOf" srcId="{BFC53525-17C1-4BC5-A35C-C8B44F0BB595}" destId="{DF7142C0-BC57-43BA-8507-3ECC4CB51738}" srcOrd="8" destOrd="0" presId="urn:microsoft.com/office/officeart/2005/8/layout/vList2"/>
    <dgm:cxn modelId="{D4CCFC46-10A7-49C2-B4D3-F1BB75741F02}" type="presParOf" srcId="{BFC53525-17C1-4BC5-A35C-C8B44F0BB595}" destId="{DCA07220-7BA1-4A2F-BDB0-6E111B8067BD}" srcOrd="9" destOrd="0" presId="urn:microsoft.com/office/officeart/2005/8/layout/vList2"/>
    <dgm:cxn modelId="{622D6702-A574-498E-B770-D3E2C0991D6C}" type="presParOf" srcId="{BFC53525-17C1-4BC5-A35C-C8B44F0BB595}" destId="{247A7BC6-29EC-4ECA-953C-7DE2649BDEE8}" srcOrd="10" destOrd="0" presId="urn:microsoft.com/office/officeart/2005/8/layout/vList2"/>
    <dgm:cxn modelId="{67EF2205-80C3-46F2-BB95-4AC6B31ADC30}" type="presParOf" srcId="{BFC53525-17C1-4BC5-A35C-C8B44F0BB595}" destId="{F38DAC24-0E7E-49F9-B2AB-713C0842FDED}" srcOrd="11" destOrd="0" presId="urn:microsoft.com/office/officeart/2005/8/layout/vList2"/>
    <dgm:cxn modelId="{4ADF1E69-EB0D-4E91-8A13-7C042F885228}" type="presParOf" srcId="{BFC53525-17C1-4BC5-A35C-C8B44F0BB595}" destId="{ACCB89A3-ED90-4683-BB42-B79563711B51}" srcOrd="12" destOrd="0" presId="urn:microsoft.com/office/officeart/2005/8/layout/vList2"/>
    <dgm:cxn modelId="{791FEA4F-1674-4F38-8E2D-37D894CBA968}" type="presParOf" srcId="{BFC53525-17C1-4BC5-A35C-C8B44F0BB595}" destId="{6A160D91-C882-45C1-8587-CBB0265851CF}" srcOrd="13" destOrd="0" presId="urn:microsoft.com/office/officeart/2005/8/layout/vList2"/>
    <dgm:cxn modelId="{68FBE734-5631-4A59-A642-F1824DDB9418}" type="presParOf" srcId="{BFC53525-17C1-4BC5-A35C-C8B44F0BB595}" destId="{17DA5262-5776-437E-AF7E-CB088324B4E4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6B9689-8697-47E1-85B7-9350C958FD7C}">
      <dsp:nvSpPr>
        <dsp:cNvPr id="0" name=""/>
        <dsp:cNvSpPr/>
      </dsp:nvSpPr>
      <dsp:spPr>
        <a:xfrm>
          <a:off x="0" y="0"/>
          <a:ext cx="7425688" cy="6465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>
              <a:solidFill>
                <a:schemeClr val="bg1"/>
              </a:solidFill>
            </a:rPr>
            <a:t>E. </a:t>
          </a:r>
          <a:r>
            <a:rPr lang="fr-FR" sz="2400" b="1" kern="1200" dirty="0" err="1" smtClean="0">
              <a:solidFill>
                <a:schemeClr val="bg1"/>
              </a:solidFill>
            </a:rPr>
            <a:t>Involved</a:t>
          </a:r>
          <a:r>
            <a:rPr lang="fr-FR" sz="2400" b="1" kern="1200" dirty="0" smtClean="0">
              <a:solidFill>
                <a:schemeClr val="bg1"/>
              </a:solidFill>
            </a:rPr>
            <a:t> </a:t>
          </a:r>
          <a:r>
            <a:rPr lang="fr-FR" sz="2400" b="1" kern="1200" dirty="0" err="1" smtClean="0">
              <a:solidFill>
                <a:schemeClr val="bg1"/>
              </a:solidFill>
            </a:rPr>
            <a:t>Actors</a:t>
          </a:r>
          <a:endParaRPr lang="fr-FR" sz="2400" kern="1200" dirty="0">
            <a:solidFill>
              <a:schemeClr val="bg1"/>
            </a:solidFill>
          </a:endParaRPr>
        </a:p>
      </dsp:txBody>
      <dsp:txXfrm>
        <a:off x="31562" y="31562"/>
        <a:ext cx="7362564" cy="583432"/>
      </dsp:txXfrm>
    </dsp:sp>
    <dsp:sp modelId="{9CA10009-E4C7-4F21-9575-E6A185959F95}">
      <dsp:nvSpPr>
        <dsp:cNvPr id="0" name=""/>
        <dsp:cNvSpPr/>
      </dsp:nvSpPr>
      <dsp:spPr>
        <a:xfrm>
          <a:off x="0" y="640954"/>
          <a:ext cx="7425688" cy="6465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SN" sz="2400" kern="1200" dirty="0" smtClean="0">
              <a:solidFill>
                <a:schemeClr val="bg1"/>
              </a:solidFill>
            </a:rPr>
            <a:t>STATE OF SENEGAL</a:t>
          </a:r>
          <a:endParaRPr lang="fr-FR" sz="2400" kern="1200" dirty="0">
            <a:solidFill>
              <a:schemeClr val="bg1"/>
            </a:solidFill>
          </a:endParaRPr>
        </a:p>
      </dsp:txBody>
      <dsp:txXfrm>
        <a:off x="31562" y="672516"/>
        <a:ext cx="7362564" cy="583432"/>
      </dsp:txXfrm>
    </dsp:sp>
    <dsp:sp modelId="{75BF790C-3869-4223-8730-4D7D2A6CE7E6}">
      <dsp:nvSpPr>
        <dsp:cNvPr id="0" name=""/>
        <dsp:cNvSpPr/>
      </dsp:nvSpPr>
      <dsp:spPr>
        <a:xfrm>
          <a:off x="0" y="1321824"/>
          <a:ext cx="7425688" cy="6465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err="1" smtClean="0">
              <a:solidFill>
                <a:schemeClr val="bg1"/>
              </a:solidFill>
            </a:rPr>
            <a:t>Islamic</a:t>
          </a:r>
          <a:r>
            <a:rPr lang="fr-FR" sz="2400" kern="1200" dirty="0" smtClean="0">
              <a:solidFill>
                <a:schemeClr val="bg1"/>
              </a:solidFill>
            </a:rPr>
            <a:t>  </a:t>
          </a:r>
          <a:r>
            <a:rPr lang="fr-FR" sz="2400" kern="1200" dirty="0" err="1" smtClean="0">
              <a:solidFill>
                <a:schemeClr val="bg1"/>
              </a:solidFill>
            </a:rPr>
            <a:t>Development</a:t>
          </a:r>
          <a:r>
            <a:rPr lang="fr-FR" sz="2400" kern="1200" dirty="0" smtClean="0">
              <a:solidFill>
                <a:schemeClr val="bg1"/>
              </a:solidFill>
            </a:rPr>
            <a:t> Bank (IDB)</a:t>
          </a:r>
          <a:endParaRPr lang="fr-FR" sz="2400" kern="1200" dirty="0">
            <a:solidFill>
              <a:schemeClr val="bg1"/>
            </a:solidFill>
          </a:endParaRPr>
        </a:p>
      </dsp:txBody>
      <dsp:txXfrm>
        <a:off x="31562" y="1353386"/>
        <a:ext cx="7362564" cy="583432"/>
      </dsp:txXfrm>
    </dsp:sp>
    <dsp:sp modelId="{70934268-AD6C-4B20-9E59-AD26D02B3677}">
      <dsp:nvSpPr>
        <dsp:cNvPr id="0" name=""/>
        <dsp:cNvSpPr/>
      </dsp:nvSpPr>
      <dsp:spPr>
        <a:xfrm>
          <a:off x="0" y="1982527"/>
          <a:ext cx="7425688" cy="6465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err="1" smtClean="0">
              <a:solidFill>
                <a:schemeClr val="bg1"/>
              </a:solidFill>
            </a:rPr>
            <a:t>Islamic</a:t>
          </a:r>
          <a:r>
            <a:rPr lang="fr-FR" sz="2400" kern="1200" dirty="0" smtClean="0">
              <a:solidFill>
                <a:schemeClr val="bg1"/>
              </a:solidFill>
            </a:rPr>
            <a:t> Bank of </a:t>
          </a:r>
          <a:r>
            <a:rPr lang="fr-FR" sz="2400" kern="1200" dirty="0" err="1" smtClean="0">
              <a:solidFill>
                <a:schemeClr val="bg1"/>
              </a:solidFill>
            </a:rPr>
            <a:t>Senegal</a:t>
          </a:r>
          <a:r>
            <a:rPr lang="fr-FR" sz="2400" kern="1200" dirty="0" smtClean="0">
              <a:solidFill>
                <a:schemeClr val="bg1"/>
              </a:solidFill>
            </a:rPr>
            <a:t> (IBS</a:t>
          </a:r>
          <a:r>
            <a:rPr lang="fr-FR" sz="2400" kern="1200" dirty="0">
              <a:solidFill>
                <a:schemeClr val="bg1"/>
              </a:solidFill>
            </a:rPr>
            <a:t>)</a:t>
          </a:r>
        </a:p>
      </dsp:txBody>
      <dsp:txXfrm>
        <a:off x="31562" y="2014089"/>
        <a:ext cx="7362564" cy="583432"/>
      </dsp:txXfrm>
    </dsp:sp>
    <dsp:sp modelId="{DF7142C0-BC57-43BA-8507-3ECC4CB51738}">
      <dsp:nvSpPr>
        <dsp:cNvPr id="0" name=""/>
        <dsp:cNvSpPr/>
      </dsp:nvSpPr>
      <dsp:spPr>
        <a:xfrm>
          <a:off x="0" y="2643230"/>
          <a:ext cx="7425688" cy="6465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>
              <a:solidFill>
                <a:schemeClr val="bg1"/>
              </a:solidFill>
            </a:rPr>
            <a:t>Union </a:t>
          </a:r>
          <a:r>
            <a:rPr lang="fr-FR" sz="2400" kern="1200" dirty="0" smtClean="0">
              <a:solidFill>
                <a:schemeClr val="bg1"/>
              </a:solidFill>
            </a:rPr>
            <a:t>of </a:t>
          </a:r>
          <a:r>
            <a:rPr lang="fr-FR" sz="2400" kern="1200" dirty="0" err="1" smtClean="0">
              <a:solidFill>
                <a:schemeClr val="bg1"/>
              </a:solidFill>
            </a:rPr>
            <a:t>Mutuals</a:t>
          </a:r>
          <a:r>
            <a:rPr lang="fr-FR" sz="2400" kern="1200" dirty="0" smtClean="0">
              <a:solidFill>
                <a:schemeClr val="bg1"/>
              </a:solidFill>
            </a:rPr>
            <a:t> of the </a:t>
          </a:r>
          <a:r>
            <a:rPr lang="fr-FR" sz="2400" kern="1200" dirty="0" err="1" smtClean="0">
              <a:solidFill>
                <a:schemeClr val="bg1"/>
              </a:solidFill>
            </a:rPr>
            <a:t>Parternership</a:t>
          </a:r>
          <a:r>
            <a:rPr lang="fr-FR" sz="2400" kern="1200" dirty="0" smtClean="0">
              <a:solidFill>
                <a:schemeClr val="bg1"/>
              </a:solidFill>
            </a:rPr>
            <a:t> for the </a:t>
          </a:r>
          <a:r>
            <a:rPr lang="fr-FR" sz="2400" kern="1200" dirty="0" err="1" smtClean="0">
              <a:solidFill>
                <a:schemeClr val="bg1"/>
              </a:solidFill>
            </a:rPr>
            <a:t>Mobilization</a:t>
          </a:r>
          <a:r>
            <a:rPr lang="fr-FR" sz="2400" kern="1200" dirty="0" smtClean="0">
              <a:solidFill>
                <a:schemeClr val="bg1"/>
              </a:solidFill>
            </a:rPr>
            <a:t> of </a:t>
          </a:r>
          <a:r>
            <a:rPr lang="fr-FR" sz="2400" kern="1200" dirty="0" err="1" smtClean="0">
              <a:solidFill>
                <a:schemeClr val="bg1"/>
              </a:solidFill>
            </a:rPr>
            <a:t>Savings</a:t>
          </a:r>
          <a:r>
            <a:rPr lang="fr-FR" sz="2400" kern="1200" dirty="0" smtClean="0">
              <a:solidFill>
                <a:schemeClr val="bg1"/>
              </a:solidFill>
            </a:rPr>
            <a:t> and </a:t>
          </a:r>
          <a:r>
            <a:rPr lang="fr-FR" sz="2400" kern="1200" dirty="0" err="1" smtClean="0">
              <a:solidFill>
                <a:schemeClr val="bg1"/>
              </a:solidFill>
            </a:rPr>
            <a:t>Credits</a:t>
          </a:r>
          <a:r>
            <a:rPr lang="fr-FR" sz="2400" kern="1200" dirty="0" smtClean="0">
              <a:solidFill>
                <a:schemeClr val="bg1"/>
              </a:solidFill>
            </a:rPr>
            <a:t> </a:t>
          </a:r>
          <a:r>
            <a:rPr lang="fr-FR" sz="2400" kern="1200" dirty="0">
              <a:solidFill>
                <a:schemeClr val="bg1"/>
              </a:solidFill>
            </a:rPr>
            <a:t>(UM-PAMECAS)</a:t>
          </a:r>
        </a:p>
      </dsp:txBody>
      <dsp:txXfrm>
        <a:off x="31562" y="2674792"/>
        <a:ext cx="7362564" cy="583432"/>
      </dsp:txXfrm>
    </dsp:sp>
    <dsp:sp modelId="{247A7BC6-29EC-4ECA-953C-7DE2649BDEE8}">
      <dsp:nvSpPr>
        <dsp:cNvPr id="0" name=""/>
        <dsp:cNvSpPr/>
      </dsp:nvSpPr>
      <dsp:spPr>
        <a:xfrm>
          <a:off x="0" y="3303934"/>
          <a:ext cx="7425688" cy="6465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err="1" smtClean="0">
              <a:solidFill>
                <a:schemeClr val="bg1"/>
              </a:solidFill>
            </a:rPr>
            <a:t>Waqf</a:t>
          </a:r>
          <a:r>
            <a:rPr lang="fr-FR" sz="2400" kern="1200" dirty="0" smtClean="0">
              <a:solidFill>
                <a:schemeClr val="bg1"/>
              </a:solidFill>
            </a:rPr>
            <a:t> High </a:t>
          </a:r>
          <a:r>
            <a:rPr lang="fr-FR" sz="2400" kern="1200" dirty="0" err="1" smtClean="0">
              <a:solidFill>
                <a:schemeClr val="bg1"/>
              </a:solidFill>
            </a:rPr>
            <a:t>Authority</a:t>
          </a:r>
          <a:r>
            <a:rPr lang="fr-FR" sz="2400" kern="1200" dirty="0" smtClean="0">
              <a:solidFill>
                <a:schemeClr val="bg1"/>
              </a:solidFill>
            </a:rPr>
            <a:t> (WHA)</a:t>
          </a:r>
          <a:endParaRPr lang="fr-FR" sz="2400" kern="1200" dirty="0">
            <a:solidFill>
              <a:schemeClr val="bg1"/>
            </a:solidFill>
          </a:endParaRPr>
        </a:p>
      </dsp:txBody>
      <dsp:txXfrm>
        <a:off x="31562" y="3335496"/>
        <a:ext cx="7362564" cy="583432"/>
      </dsp:txXfrm>
    </dsp:sp>
    <dsp:sp modelId="{ACCB89A3-ED90-4683-BB42-B79563711B51}">
      <dsp:nvSpPr>
        <dsp:cNvPr id="0" name=""/>
        <dsp:cNvSpPr/>
      </dsp:nvSpPr>
      <dsp:spPr>
        <a:xfrm>
          <a:off x="0" y="3964637"/>
          <a:ext cx="7425688" cy="6465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err="1" smtClean="0">
              <a:solidFill>
                <a:schemeClr val="bg1"/>
              </a:solidFill>
            </a:rPr>
            <a:t>Sovereign</a:t>
          </a:r>
          <a:r>
            <a:rPr lang="fr-FR" sz="2400" kern="1200" dirty="0" smtClean="0">
              <a:solidFill>
                <a:schemeClr val="bg1"/>
              </a:solidFill>
            </a:rPr>
            <a:t> </a:t>
          </a:r>
          <a:r>
            <a:rPr lang="fr-FR" sz="2400" kern="1200" dirty="0" err="1" smtClean="0">
              <a:solidFill>
                <a:schemeClr val="bg1"/>
              </a:solidFill>
            </a:rPr>
            <a:t>Strategic</a:t>
          </a:r>
          <a:r>
            <a:rPr lang="fr-FR" sz="2400" kern="1200" dirty="0" smtClean="0">
              <a:solidFill>
                <a:schemeClr val="bg1"/>
              </a:solidFill>
            </a:rPr>
            <a:t> </a:t>
          </a:r>
          <a:r>
            <a:rPr lang="fr-FR" sz="2400" kern="1200" dirty="0" err="1" smtClean="0">
              <a:solidFill>
                <a:schemeClr val="bg1"/>
              </a:solidFill>
            </a:rPr>
            <a:t>Investment</a:t>
          </a:r>
          <a:r>
            <a:rPr lang="fr-FR" sz="2400" kern="1200" dirty="0" smtClean="0">
              <a:solidFill>
                <a:schemeClr val="bg1"/>
              </a:solidFill>
            </a:rPr>
            <a:t> </a:t>
          </a:r>
          <a:r>
            <a:rPr lang="fr-FR" sz="2400" kern="1200" dirty="0" err="1" smtClean="0">
              <a:solidFill>
                <a:schemeClr val="bg1"/>
              </a:solidFill>
            </a:rPr>
            <a:t>Fund</a:t>
          </a:r>
          <a:r>
            <a:rPr lang="fr-FR" sz="2400" kern="1200" dirty="0" smtClean="0">
              <a:solidFill>
                <a:schemeClr val="bg1"/>
              </a:solidFill>
            </a:rPr>
            <a:t> (SSIF/FONSIS</a:t>
          </a:r>
          <a:r>
            <a:rPr lang="fr-FR" sz="2400" kern="1200" dirty="0">
              <a:solidFill>
                <a:schemeClr val="bg1"/>
              </a:solidFill>
            </a:rPr>
            <a:t>)</a:t>
          </a:r>
        </a:p>
      </dsp:txBody>
      <dsp:txXfrm>
        <a:off x="31562" y="3996199"/>
        <a:ext cx="7362564" cy="583432"/>
      </dsp:txXfrm>
    </dsp:sp>
    <dsp:sp modelId="{17DA5262-5776-437E-AF7E-CB088324B4E4}">
      <dsp:nvSpPr>
        <dsp:cNvPr id="0" name=""/>
        <dsp:cNvSpPr/>
      </dsp:nvSpPr>
      <dsp:spPr>
        <a:xfrm>
          <a:off x="0" y="4625758"/>
          <a:ext cx="7425688" cy="6465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err="1" smtClean="0">
              <a:solidFill>
                <a:schemeClr val="bg1"/>
              </a:solidFill>
            </a:rPr>
            <a:t>Insurers</a:t>
          </a:r>
          <a:endParaRPr lang="fr-FR" sz="2400" kern="1200" dirty="0">
            <a:solidFill>
              <a:schemeClr val="bg1"/>
            </a:solidFill>
          </a:endParaRPr>
        </a:p>
      </dsp:txBody>
      <dsp:txXfrm>
        <a:off x="31562" y="4657320"/>
        <a:ext cx="7362564" cy="5834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AC833-B3A6-43DA-B861-18C9884B7DAE}" type="datetimeFigureOut">
              <a:rPr lang="fr-FR" smtClean="0"/>
              <a:t>19/11/2018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1E513-4C22-428C-B285-7E71583BBC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9639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B1E513-4C22-428C-B285-7E71583BBCD2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2736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1E513-4C22-428C-B285-7E71583BBCD2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16694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1E513-4C22-428C-B285-7E71583BBCD2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9282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1E513-4C22-428C-B285-7E71583BBCD2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99254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1E513-4C22-428C-B285-7E71583BBCD2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18069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B1E513-4C22-428C-B285-7E71583BBCD2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97439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1E513-4C22-428C-B285-7E71583BBCD2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5577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1E513-4C22-428C-B285-7E71583BBCD2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06893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1E513-4C22-428C-B285-7E71583BBCD2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128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0A88E-0DA4-6A41-879C-4AF109F3AB89}" type="datetimeFigureOut">
              <a:rPr lang="fr-FR" smtClean="0"/>
              <a:pPr/>
              <a:t>19/11/2018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44217-6EAA-1C46-BF4D-D9E862905F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Cliquez pour modifier les styles du texte du masque</a:t>
            </a:r>
          </a:p>
          <a:p>
            <a:pPr lvl="1"/>
            <a:r>
              <a:rPr lang="x-none"/>
              <a:t>Deuxième niveau</a:t>
            </a:r>
          </a:p>
          <a:p>
            <a:pPr lvl="2"/>
            <a:r>
              <a:rPr lang="x-none"/>
              <a:t>Troisième niveau</a:t>
            </a:r>
          </a:p>
          <a:p>
            <a:pPr lvl="3"/>
            <a:r>
              <a:rPr lang="x-none"/>
              <a:t>Quatrième niveau</a:t>
            </a:r>
          </a:p>
          <a:p>
            <a:pPr lvl="4"/>
            <a:r>
              <a:rPr lang="x-none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0A88E-0DA4-6A41-879C-4AF109F3AB89}" type="datetimeFigureOut">
              <a:rPr lang="fr-FR" smtClean="0"/>
              <a:pPr/>
              <a:t>19/11/2018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44217-6EAA-1C46-BF4D-D9E862905F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/>
              <a:t>Cliquez pour modifier les styles du texte du masque</a:t>
            </a:r>
          </a:p>
          <a:p>
            <a:pPr lvl="1"/>
            <a:r>
              <a:rPr lang="x-none"/>
              <a:t>Deuxième niveau</a:t>
            </a:r>
          </a:p>
          <a:p>
            <a:pPr lvl="2"/>
            <a:r>
              <a:rPr lang="x-none"/>
              <a:t>Troisième niveau</a:t>
            </a:r>
          </a:p>
          <a:p>
            <a:pPr lvl="3"/>
            <a:r>
              <a:rPr lang="x-none"/>
              <a:t>Quatrième niveau</a:t>
            </a:r>
          </a:p>
          <a:p>
            <a:pPr lvl="4"/>
            <a:r>
              <a:rPr lang="x-none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0A88E-0DA4-6A41-879C-4AF109F3AB89}" type="datetimeFigureOut">
              <a:rPr lang="fr-FR" smtClean="0"/>
              <a:pPr/>
              <a:t>19/11/2018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44217-6EAA-1C46-BF4D-D9E862905F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Cliquez pour modifier les styles du texte du masque</a:t>
            </a:r>
          </a:p>
          <a:p>
            <a:pPr lvl="1"/>
            <a:r>
              <a:rPr lang="x-none"/>
              <a:t>Deuxième niveau</a:t>
            </a:r>
          </a:p>
          <a:p>
            <a:pPr lvl="2"/>
            <a:r>
              <a:rPr lang="x-none"/>
              <a:t>Troisième niveau</a:t>
            </a:r>
          </a:p>
          <a:p>
            <a:pPr lvl="3"/>
            <a:r>
              <a:rPr lang="x-none"/>
              <a:t>Quatrième niveau</a:t>
            </a:r>
          </a:p>
          <a:p>
            <a:pPr lvl="4"/>
            <a:r>
              <a:rPr lang="x-none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0A88E-0DA4-6A41-879C-4AF109F3AB89}" type="datetimeFigureOut">
              <a:rPr lang="fr-FR" smtClean="0"/>
              <a:pPr/>
              <a:t>19/11/2018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44217-6EAA-1C46-BF4D-D9E862905F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0A88E-0DA4-6A41-879C-4AF109F3AB89}" type="datetimeFigureOut">
              <a:rPr lang="fr-FR" smtClean="0"/>
              <a:pPr/>
              <a:t>19/11/2018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44217-6EAA-1C46-BF4D-D9E862905F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Cliquez pour modifier les styles du texte du masque</a:t>
            </a:r>
          </a:p>
          <a:p>
            <a:pPr lvl="1"/>
            <a:r>
              <a:rPr lang="x-none"/>
              <a:t>Deuxième niveau</a:t>
            </a:r>
          </a:p>
          <a:p>
            <a:pPr lvl="2"/>
            <a:r>
              <a:rPr lang="x-none"/>
              <a:t>Troisième niveau</a:t>
            </a:r>
          </a:p>
          <a:p>
            <a:pPr lvl="3"/>
            <a:r>
              <a:rPr lang="x-none"/>
              <a:t>Quatrième niveau</a:t>
            </a:r>
          </a:p>
          <a:p>
            <a:pPr lvl="4"/>
            <a:r>
              <a:rPr lang="x-none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Cliquez pour modifier les styles du texte du masque</a:t>
            </a:r>
          </a:p>
          <a:p>
            <a:pPr lvl="1"/>
            <a:r>
              <a:rPr lang="x-none"/>
              <a:t>Deuxième niveau</a:t>
            </a:r>
          </a:p>
          <a:p>
            <a:pPr lvl="2"/>
            <a:r>
              <a:rPr lang="x-none"/>
              <a:t>Troisième niveau</a:t>
            </a:r>
          </a:p>
          <a:p>
            <a:pPr lvl="3"/>
            <a:r>
              <a:rPr lang="x-none"/>
              <a:t>Quatrième niveau</a:t>
            </a:r>
          </a:p>
          <a:p>
            <a:pPr lvl="4"/>
            <a:r>
              <a:rPr lang="x-none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0A88E-0DA4-6A41-879C-4AF109F3AB89}" type="datetimeFigureOut">
              <a:rPr lang="fr-FR" smtClean="0"/>
              <a:pPr/>
              <a:t>19/11/2018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44217-6EAA-1C46-BF4D-D9E862905F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Cliquez pour modifier les styles du texte du masque</a:t>
            </a:r>
          </a:p>
          <a:p>
            <a:pPr lvl="1"/>
            <a:r>
              <a:rPr lang="x-none"/>
              <a:t>Deuxième niveau</a:t>
            </a:r>
          </a:p>
          <a:p>
            <a:pPr lvl="2"/>
            <a:r>
              <a:rPr lang="x-none"/>
              <a:t>Troisième niveau</a:t>
            </a:r>
          </a:p>
          <a:p>
            <a:pPr lvl="3"/>
            <a:r>
              <a:rPr lang="x-none"/>
              <a:t>Quatrième niveau</a:t>
            </a:r>
          </a:p>
          <a:p>
            <a:pPr lvl="4"/>
            <a:r>
              <a:rPr lang="x-none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Cliquez pour modifier les styles du texte du masque</a:t>
            </a:r>
          </a:p>
          <a:p>
            <a:pPr lvl="1"/>
            <a:r>
              <a:rPr lang="x-none"/>
              <a:t>Deuxième niveau</a:t>
            </a:r>
          </a:p>
          <a:p>
            <a:pPr lvl="2"/>
            <a:r>
              <a:rPr lang="x-none"/>
              <a:t>Troisième niveau</a:t>
            </a:r>
          </a:p>
          <a:p>
            <a:pPr lvl="3"/>
            <a:r>
              <a:rPr lang="x-none"/>
              <a:t>Quatrième niveau</a:t>
            </a:r>
          </a:p>
          <a:p>
            <a:pPr lvl="4"/>
            <a:r>
              <a:rPr lang="x-none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0A88E-0DA4-6A41-879C-4AF109F3AB89}" type="datetimeFigureOut">
              <a:rPr lang="fr-FR" smtClean="0"/>
              <a:pPr/>
              <a:t>19/11/2018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44217-6EAA-1C46-BF4D-D9E862905F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0A88E-0DA4-6A41-879C-4AF109F3AB89}" type="datetimeFigureOut">
              <a:rPr lang="fr-FR" smtClean="0"/>
              <a:pPr/>
              <a:t>19/11/2018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44217-6EAA-1C46-BF4D-D9E862905F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0A88E-0DA4-6A41-879C-4AF109F3AB89}" type="datetimeFigureOut">
              <a:rPr lang="fr-FR" smtClean="0"/>
              <a:pPr/>
              <a:t>19/11/2018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44217-6EAA-1C46-BF4D-D9E862905F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Cliquez pour modifier les styles du texte du masque</a:t>
            </a:r>
          </a:p>
          <a:p>
            <a:pPr lvl="1"/>
            <a:r>
              <a:rPr lang="x-none"/>
              <a:t>Deuxième niveau</a:t>
            </a:r>
          </a:p>
          <a:p>
            <a:pPr lvl="2"/>
            <a:r>
              <a:rPr lang="x-none"/>
              <a:t>Troisième niveau</a:t>
            </a:r>
          </a:p>
          <a:p>
            <a:pPr lvl="3"/>
            <a:r>
              <a:rPr lang="x-none"/>
              <a:t>Quatrième niveau</a:t>
            </a:r>
          </a:p>
          <a:p>
            <a:pPr lvl="4"/>
            <a:r>
              <a:rPr lang="x-none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0A88E-0DA4-6A41-879C-4AF109F3AB89}" type="datetimeFigureOut">
              <a:rPr lang="fr-FR" smtClean="0"/>
              <a:pPr/>
              <a:t>19/11/2018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44217-6EAA-1C46-BF4D-D9E862905F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0A88E-0DA4-6A41-879C-4AF109F3AB89}" type="datetimeFigureOut">
              <a:rPr lang="fr-FR" smtClean="0"/>
              <a:pPr/>
              <a:t>19/11/2018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44217-6EAA-1C46-BF4D-D9E862905F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/>
              <a:t>Cliquez pour modifier les styles du texte du masque</a:t>
            </a:r>
          </a:p>
          <a:p>
            <a:pPr lvl="1"/>
            <a:r>
              <a:rPr lang="x-none"/>
              <a:t>Deuxième niveau</a:t>
            </a:r>
          </a:p>
          <a:p>
            <a:pPr lvl="2"/>
            <a:r>
              <a:rPr lang="x-none"/>
              <a:t>Troisième niveau</a:t>
            </a:r>
          </a:p>
          <a:p>
            <a:pPr lvl="3"/>
            <a:r>
              <a:rPr lang="x-none"/>
              <a:t>Quatrième niveau</a:t>
            </a:r>
          </a:p>
          <a:p>
            <a:pPr lvl="4"/>
            <a:r>
              <a:rPr lang="x-none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0A88E-0DA4-6A41-879C-4AF109F3AB89}" type="datetimeFigureOut">
              <a:rPr lang="fr-FR" smtClean="0"/>
              <a:pPr/>
              <a:t>19/11/2018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44217-6EAA-1C46-BF4D-D9E862905F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d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d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d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d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d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d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d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d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d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notesSlide" Target="../notesSlides/notesSlide5.xml"/><Relationship Id="rId7" Type="http://schemas.openxmlformats.org/officeDocument/2006/relationships/diagramLayout" Target="../diagrams/layout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diagramData" Target="../diagrams/data1.xml"/><Relationship Id="rId5" Type="http://schemas.openxmlformats.org/officeDocument/2006/relationships/image" Target="../media/image2.png"/><Relationship Id="rId10" Type="http://schemas.microsoft.com/office/2007/relationships/diagramDrawing" Target="../diagrams/drawing1.xml"/><Relationship Id="rId4" Type="http://schemas.openxmlformats.org/officeDocument/2006/relationships/image" Target="../media/image3.pdf"/><Relationship Id="rId9" Type="http://schemas.openxmlformats.org/officeDocument/2006/relationships/diagramColors" Target="../diagrams/colors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df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d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Waqf_Power-Point Cover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0" y="0"/>
            <a:ext cx="9144000" cy="6659807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79512" y="3124200"/>
            <a:ext cx="80648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rgbClr val="0070C0"/>
                </a:solidFill>
                <a:latin typeface="Museo 500"/>
                <a:cs typeface="Museo 500"/>
              </a:rPr>
              <a:t>CREATION </a:t>
            </a:r>
            <a:r>
              <a:rPr lang="fr-FR" sz="3600" b="1" dirty="0" smtClean="0">
                <a:solidFill>
                  <a:srgbClr val="0070C0"/>
                </a:solidFill>
                <a:latin typeface="Museo 500"/>
                <a:cs typeface="Museo 500"/>
              </a:rPr>
              <a:t>OF THE 1</a:t>
            </a:r>
            <a:r>
              <a:rPr lang="fr-FR" sz="3600" b="1" baseline="30000" dirty="0" smtClean="0">
                <a:solidFill>
                  <a:srgbClr val="0070C0"/>
                </a:solidFill>
                <a:latin typeface="Museo 500"/>
                <a:cs typeface="Museo 500"/>
              </a:rPr>
              <a:t>ST</a:t>
            </a:r>
            <a:r>
              <a:rPr lang="fr-FR" sz="3600" b="1" dirty="0" smtClean="0">
                <a:solidFill>
                  <a:srgbClr val="0070C0"/>
                </a:solidFill>
                <a:latin typeface="Museo 500"/>
                <a:cs typeface="Museo 500"/>
              </a:rPr>
              <a:t> ISLAMIC MICROFINANCE INSTITUTION IN </a:t>
            </a:r>
            <a:r>
              <a:rPr lang="fr-FR" sz="3600" b="1" dirty="0">
                <a:solidFill>
                  <a:srgbClr val="0070C0"/>
                </a:solidFill>
                <a:latin typeface="Museo 500"/>
                <a:cs typeface="Museo 500"/>
              </a:rPr>
              <a:t>SENEGAL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371600" y="3770531"/>
            <a:ext cx="46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b="1" dirty="0">
              <a:solidFill>
                <a:srgbClr val="0070C0"/>
              </a:solidFill>
              <a:latin typeface="Museo 300"/>
              <a:cs typeface="Museo 300"/>
            </a:endParaRPr>
          </a:p>
          <a:p>
            <a:endParaRPr lang="fr-FR" b="1" dirty="0">
              <a:solidFill>
                <a:srgbClr val="0070C0"/>
              </a:solidFill>
              <a:latin typeface="Museo 300"/>
              <a:cs typeface="Museo 30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B5493BC6-B4B4-492E-95CA-F936A5C0E8D9}"/>
              </a:ext>
            </a:extLst>
          </p:cNvPr>
          <p:cNvSpPr txBox="1"/>
          <p:nvPr/>
        </p:nvSpPr>
        <p:spPr>
          <a:xfrm>
            <a:off x="251520" y="1052736"/>
            <a:ext cx="51845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0070C0"/>
                </a:solidFill>
              </a:rPr>
              <a:t>8TH GLOBAL ISLAMIC MICROFINANCE FORUM, DUBAI, 25-26 NOVEMBRE 2018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DD43E70F-C663-437B-9A6F-60FE612556A3}"/>
              </a:ext>
            </a:extLst>
          </p:cNvPr>
          <p:cNvSpPr txBox="1"/>
          <p:nvPr/>
        </p:nvSpPr>
        <p:spPr>
          <a:xfrm>
            <a:off x="3059832" y="5229200"/>
            <a:ext cx="3960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Presented</a:t>
            </a:r>
            <a:r>
              <a:rPr lang="fr-FR" dirty="0" smtClean="0"/>
              <a:t> by </a:t>
            </a:r>
            <a:r>
              <a:rPr lang="fr-FR" dirty="0"/>
              <a:t>Madame Oulimata DIOP</a:t>
            </a:r>
          </a:p>
          <a:p>
            <a:r>
              <a:rPr lang="fr-FR" dirty="0" smtClean="0"/>
              <a:t>General Manager  of the </a:t>
            </a:r>
            <a:r>
              <a:rPr lang="fr-FR" dirty="0" err="1" smtClean="0"/>
              <a:t>Waqf</a:t>
            </a:r>
            <a:r>
              <a:rPr lang="fr-FR" dirty="0" smtClean="0"/>
              <a:t> High </a:t>
            </a:r>
            <a:r>
              <a:rPr lang="fr-FR" dirty="0" err="1" smtClean="0"/>
              <a:t>Authority</a:t>
            </a:r>
            <a:r>
              <a:rPr lang="fr-FR" dirty="0" smtClean="0"/>
              <a:t>, </a:t>
            </a:r>
            <a:r>
              <a:rPr lang="fr-FR" dirty="0"/>
              <a:t>Sénégal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82639" y="1133803"/>
            <a:ext cx="8250071" cy="552548"/>
          </a:xfrm>
        </p:spPr>
        <p:txBody>
          <a:bodyPr>
            <a:normAutofit/>
          </a:bodyPr>
          <a:lstStyle/>
          <a:p>
            <a:r>
              <a:rPr lang="fr-FR" sz="1800" dirty="0"/>
              <a:t>BUSINESS PLAN </a:t>
            </a:r>
            <a:r>
              <a:rPr lang="fr-FR" sz="1800" dirty="0"/>
              <a:t>: </a:t>
            </a:r>
            <a:r>
              <a:rPr lang="fr-FR" sz="1800" dirty="0"/>
              <a:t>EVOLUTION OF THE CREDIT AND DEPOSIT </a:t>
            </a:r>
            <a:r>
              <a:rPr lang="fr-FR" sz="1800" dirty="0" err="1"/>
              <a:t>liabilitiES</a:t>
            </a:r>
            <a:endParaRPr lang="fr-FR" sz="15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/>
          </p:nvPr>
        </p:nvGraphicFramePr>
        <p:xfrm>
          <a:off x="907352" y="1866819"/>
          <a:ext cx="7866459" cy="39516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040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41696" y="1154275"/>
            <a:ext cx="7825285" cy="439955"/>
          </a:xfrm>
        </p:spPr>
        <p:txBody>
          <a:bodyPr>
            <a:noAutofit/>
          </a:bodyPr>
          <a:lstStyle/>
          <a:p>
            <a:r>
              <a:rPr lang="fr-FR" sz="2100" dirty="0"/>
              <a:t>Business plan </a:t>
            </a:r>
            <a:r>
              <a:rPr lang="fr-FR" sz="2100" dirty="0"/>
              <a:t>: </a:t>
            </a:r>
            <a:r>
              <a:rPr lang="fr-FR" sz="2100" dirty="0"/>
              <a:t>EVOLUTION of the </a:t>
            </a:r>
            <a:r>
              <a:rPr lang="fr-FR" sz="2100" dirty="0" err="1"/>
              <a:t>financial</a:t>
            </a:r>
            <a:r>
              <a:rPr lang="fr-FR" sz="2100" dirty="0"/>
              <a:t> </a:t>
            </a:r>
            <a:r>
              <a:rPr lang="fr-FR" sz="2100" dirty="0" err="1"/>
              <a:t>products</a:t>
            </a:r>
            <a:r>
              <a:rPr lang="fr-FR" sz="2100" dirty="0"/>
              <a:t> </a:t>
            </a:r>
            <a:endParaRPr lang="fr-FR" sz="18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/>
          </p:nvPr>
        </p:nvGraphicFramePr>
        <p:xfrm>
          <a:off x="614362" y="1932385"/>
          <a:ext cx="7958138" cy="40683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792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38213" y="1103096"/>
            <a:ext cx="7876464" cy="480898"/>
          </a:xfrm>
        </p:spPr>
        <p:txBody>
          <a:bodyPr>
            <a:noAutofit/>
          </a:bodyPr>
          <a:lstStyle/>
          <a:p>
            <a:r>
              <a:rPr lang="fr-FR" sz="1500" dirty="0"/>
              <a:t>Business plan </a:t>
            </a:r>
            <a:r>
              <a:rPr lang="fr-FR" sz="1500" dirty="0"/>
              <a:t>: </a:t>
            </a:r>
            <a:r>
              <a:rPr lang="fr-FR" sz="1500" dirty="0"/>
              <a:t>EVOLUTION OF THE RESULTS AND SELF-FINANCING CAPACITY</a:t>
            </a:r>
            <a:endParaRPr lang="fr-FR" sz="135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/>
          </p:nvPr>
        </p:nvGraphicFramePr>
        <p:xfrm>
          <a:off x="938212" y="2065077"/>
          <a:ext cx="7634288" cy="38486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012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7013" y="1245269"/>
            <a:ext cx="8121316" cy="379668"/>
          </a:xfrm>
        </p:spPr>
        <p:txBody>
          <a:bodyPr>
            <a:normAutofit fontScale="90000"/>
          </a:bodyPr>
          <a:lstStyle/>
          <a:p>
            <a:r>
              <a:rPr lang="fr-FR" sz="2700" dirty="0"/>
              <a:t>BUSINESS PLAN </a:t>
            </a:r>
            <a:r>
              <a:rPr lang="fr-FR" sz="2700" dirty="0"/>
              <a:t>: </a:t>
            </a:r>
            <a:r>
              <a:rPr lang="fr-FR" sz="2700" dirty="0"/>
              <a:t>Evolution OF THE SHAREHOLDERS’ FUND</a:t>
            </a:r>
            <a:endParaRPr lang="fr-FR" sz="24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/>
          </p:nvPr>
        </p:nvGraphicFramePr>
        <p:xfrm>
          <a:off x="938212" y="1993426"/>
          <a:ext cx="7634288" cy="3766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054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96979" y="1144040"/>
            <a:ext cx="7633742" cy="685614"/>
          </a:xfrm>
        </p:spPr>
        <p:txBody>
          <a:bodyPr>
            <a:noAutofit/>
          </a:bodyPr>
          <a:lstStyle/>
          <a:p>
            <a:pPr algn="just"/>
            <a:r>
              <a:rPr lang="fr-FR" sz="1800" dirty="0"/>
              <a:t>BUSINESS PLAN </a:t>
            </a:r>
            <a:r>
              <a:rPr lang="fr-FR" sz="1800" dirty="0"/>
              <a:t>: Evolution </a:t>
            </a:r>
            <a:r>
              <a:rPr lang="fr-FR" sz="1800" dirty="0"/>
              <a:t>OF THE PROFITABITY INDICATORS, BALANCE SHEET MANAGEMENT, PORTFOLIO QUALITY</a:t>
            </a:r>
            <a:endParaRPr lang="fr-FR" sz="1500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/>
          </p:nvPr>
        </p:nvGraphicFramePr>
        <p:xfrm>
          <a:off x="1396979" y="1829653"/>
          <a:ext cx="7204961" cy="391008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298031"/>
                <a:gridCol w="518873"/>
                <a:gridCol w="491320"/>
                <a:gridCol w="583442"/>
                <a:gridCol w="562970"/>
                <a:gridCol w="522027"/>
                <a:gridCol w="1228298"/>
              </a:tblGrid>
              <a:tr h="237414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 smtClean="0">
                          <a:effectLst/>
                        </a:rPr>
                        <a:t>INDICATORS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316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A1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A2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A3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A4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A5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STANDARD</a:t>
                      </a:r>
                      <a:endParaRPr lang="fr-FR" sz="9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</a:tr>
              <a:tr h="273165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</a:t>
                      </a:r>
                      <a:r>
                        <a:rPr lang="fr-FR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Profitability</a:t>
                      </a:r>
                      <a:endParaRPr lang="fr-FR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>
                    <a:solidFill>
                      <a:srgbClr val="00B050"/>
                    </a:solidFill>
                  </a:tcPr>
                </a:tc>
              </a:tr>
              <a:tr h="27316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 smtClean="0">
                          <a:effectLst/>
                        </a:rPr>
                        <a:t>Return</a:t>
                      </a:r>
                      <a:r>
                        <a:rPr lang="fr-FR" sz="1400" u="none" strike="noStrike" baseline="0" dirty="0" smtClean="0">
                          <a:effectLst/>
                        </a:rPr>
                        <a:t> on </a:t>
                      </a:r>
                      <a:r>
                        <a:rPr lang="fr-FR" sz="1400" u="none" strike="noStrike" baseline="0" dirty="0" err="1" smtClean="0">
                          <a:effectLst/>
                        </a:rPr>
                        <a:t>assets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-3%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1%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3%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4%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3%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&gt; 3%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</a:tr>
              <a:tr h="27316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Profitability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of </a:t>
                      </a:r>
                      <a:r>
                        <a:rPr lang="fr-FR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shareholders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’ </a:t>
                      </a:r>
                      <a:r>
                        <a:rPr lang="fr-FR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fund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-4%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1%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9%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15%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15%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&gt; 15%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</a:tr>
              <a:tr h="27316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Operational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self-</a:t>
                      </a:r>
                      <a:r>
                        <a:rPr lang="fr-FR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sufficiency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84%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103%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124%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138%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136%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&gt; 130%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</a:tr>
              <a:tr h="27316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Profit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margin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-18%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3%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14%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19%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19%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&gt; 20%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</a:tr>
              <a:tr h="27316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fr-FR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Balance</a:t>
                      </a:r>
                      <a:r>
                        <a:rPr lang="fr-FR" sz="15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5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sheet</a:t>
                      </a:r>
                      <a:r>
                        <a:rPr lang="fr-FR" sz="15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management</a:t>
                      </a:r>
                      <a:endParaRPr lang="fr-FR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 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>
                    <a:solidFill>
                      <a:srgbClr val="00B050"/>
                    </a:solidFill>
                  </a:tcPr>
                </a:tc>
              </a:tr>
              <a:tr h="27316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Asset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liquidity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ratio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34%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25%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22%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5%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5%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&gt; 5%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</a:tr>
              <a:tr h="27316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Capitalization</a:t>
                      </a:r>
                      <a:r>
                        <a:rPr lang="fr-FR" sz="1400" b="0" i="0" u="none" strike="noStrike" baseline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ratio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70%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48%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35%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26%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20%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&gt; 15%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</a:tr>
              <a:tr h="27316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fr-FR" sz="1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Portfolio</a:t>
                      </a:r>
                      <a:r>
                        <a:rPr lang="fr-FR" sz="15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5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quality</a:t>
                      </a:r>
                      <a:endParaRPr lang="fr-FR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 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>
                    <a:solidFill>
                      <a:srgbClr val="00B050"/>
                    </a:solidFill>
                  </a:tcPr>
                </a:tc>
              </a:tr>
              <a:tr h="27316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 smtClean="0">
                          <a:effectLst/>
                        </a:rPr>
                        <a:t>Portfolio</a:t>
                      </a:r>
                      <a:r>
                        <a:rPr lang="fr-FR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fr-FR" sz="1400" u="none" strike="noStrike" baseline="0" dirty="0" err="1" smtClean="0">
                          <a:effectLst/>
                        </a:rPr>
                        <a:t>classified</a:t>
                      </a:r>
                      <a:r>
                        <a:rPr lang="fr-FR" sz="1400" u="none" strike="noStrike" baseline="0" dirty="0" smtClean="0">
                          <a:effectLst/>
                        </a:rPr>
                        <a:t> as </a:t>
                      </a:r>
                      <a:r>
                        <a:rPr lang="fr-FR" sz="1400" u="none" strike="noStrike" baseline="0" dirty="0" err="1" smtClean="0">
                          <a:effectLst/>
                        </a:rPr>
                        <a:t>risky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1%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2%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2%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2%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2%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 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</a:tr>
              <a:tr h="273165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 smtClean="0">
                          <a:effectLst/>
                        </a:rPr>
                        <a:t>Provision</a:t>
                      </a:r>
                      <a:r>
                        <a:rPr lang="fr-FR" sz="1400" u="none" strike="noStrike" baseline="0" dirty="0" smtClean="0">
                          <a:effectLst/>
                        </a:rPr>
                        <a:t> rate for </a:t>
                      </a:r>
                      <a:r>
                        <a:rPr lang="fr-FR" sz="1400" u="none" strike="noStrike" baseline="0" dirty="0" err="1" smtClean="0">
                          <a:effectLst/>
                        </a:rPr>
                        <a:t>outstanding</a:t>
                      </a:r>
                      <a:r>
                        <a:rPr lang="fr-FR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fr-FR" sz="1400" u="none" strike="noStrike" baseline="0" dirty="0" err="1" smtClean="0">
                          <a:effectLst/>
                        </a:rPr>
                        <a:t>debts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30%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>
                          <a:effectLst/>
                        </a:rPr>
                        <a:t>35%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40%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45%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50%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&gt; ou = 40%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</a:tr>
              <a:tr h="39468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Debts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loss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rate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0,12%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0,16%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0,20%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0,22%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0,20%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&lt;2%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990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Waqf_Power-Point_Interieur.pdf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26633" y="0"/>
            <a:ext cx="9117367" cy="6858000"/>
          </a:xfrm>
        </p:spPr>
      </p:pic>
      <p:sp>
        <p:nvSpPr>
          <p:cNvPr id="8" name="ZoneTexte 7"/>
          <p:cNvSpPr txBox="1"/>
          <p:nvPr/>
        </p:nvSpPr>
        <p:spPr>
          <a:xfrm>
            <a:off x="251520" y="833617"/>
            <a:ext cx="756970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0238" lvl="0" indent="0" algn="just"/>
            <a:r>
              <a:rPr lang="fr-FR" sz="2800" b="1" dirty="0">
                <a:solidFill>
                  <a:srgbClr val="0070C0"/>
                </a:solidFill>
              </a:rPr>
              <a:t>H. </a:t>
            </a:r>
            <a:r>
              <a:rPr lang="fr-FR" sz="2800" b="1" dirty="0" err="1" smtClean="0">
                <a:solidFill>
                  <a:srgbClr val="0070C0"/>
                </a:solidFill>
              </a:rPr>
              <a:t>Expected</a:t>
            </a:r>
            <a:r>
              <a:rPr lang="fr-FR" sz="2800" b="1" dirty="0" smtClean="0">
                <a:solidFill>
                  <a:srgbClr val="0070C0"/>
                </a:solidFill>
              </a:rPr>
              <a:t> </a:t>
            </a:r>
            <a:r>
              <a:rPr lang="fr-FR" sz="2800" b="1" dirty="0" smtClean="0">
                <a:solidFill>
                  <a:srgbClr val="0070C0"/>
                </a:solidFill>
              </a:rPr>
              <a:t>Impacts</a:t>
            </a:r>
            <a:endParaRPr lang="fr-FR" sz="2800" b="1" dirty="0">
              <a:solidFill>
                <a:srgbClr val="0070C0"/>
              </a:solidFill>
            </a:endParaRPr>
          </a:p>
          <a:p>
            <a:pPr marL="630238" lvl="0" indent="0" algn="just"/>
            <a:endParaRPr lang="fr-FR" sz="800" b="1" dirty="0">
              <a:solidFill>
                <a:srgbClr val="0070C0"/>
              </a:solidFill>
            </a:endParaRPr>
          </a:p>
          <a:p>
            <a:pPr marL="342900" lvl="0" indent="-342900" algn="just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00B050"/>
                </a:solidFill>
              </a:rPr>
              <a:t>Promotion </a:t>
            </a:r>
            <a:r>
              <a:rPr lang="en-US" sz="2400" dirty="0" smtClean="0">
                <a:solidFill>
                  <a:srgbClr val="00B050"/>
                </a:solidFill>
              </a:rPr>
              <a:t>and development of Islamic Finance in </a:t>
            </a:r>
            <a:r>
              <a:rPr lang="en-US" sz="2400" dirty="0" err="1" smtClean="0">
                <a:solidFill>
                  <a:srgbClr val="00B050"/>
                </a:solidFill>
              </a:rPr>
              <a:t>senegal</a:t>
            </a:r>
            <a:r>
              <a:rPr lang="en-US" sz="2400" dirty="0" smtClean="0">
                <a:solidFill>
                  <a:srgbClr val="00B050"/>
                </a:solidFill>
              </a:rPr>
              <a:t> ;</a:t>
            </a:r>
            <a:endParaRPr lang="en-US" sz="2400" dirty="0">
              <a:solidFill>
                <a:srgbClr val="00B050"/>
              </a:solidFill>
            </a:endParaRPr>
          </a:p>
          <a:p>
            <a:pPr lvl="0" algn="just"/>
            <a:endParaRPr lang="fr-FR" sz="2400" dirty="0">
              <a:solidFill>
                <a:srgbClr val="00B050"/>
              </a:solidFill>
            </a:endParaRPr>
          </a:p>
          <a:p>
            <a:pPr marL="342900" lvl="0" indent="-342900" algn="just">
              <a:buFont typeface="Wingdings" panose="05000000000000000000" pitchFamily="2" charset="2"/>
              <a:buChar char="v"/>
            </a:pPr>
            <a:r>
              <a:rPr lang="fr-FR" sz="2400" dirty="0" err="1" smtClean="0">
                <a:solidFill>
                  <a:srgbClr val="00B050"/>
                </a:solidFill>
              </a:rPr>
              <a:t>Development</a:t>
            </a:r>
            <a:r>
              <a:rPr lang="fr-FR" sz="2400" dirty="0" smtClean="0">
                <a:solidFill>
                  <a:srgbClr val="00B050"/>
                </a:solidFill>
              </a:rPr>
              <a:t> of the </a:t>
            </a:r>
            <a:r>
              <a:rPr lang="fr-FR" sz="2400" dirty="0" err="1" smtClean="0">
                <a:solidFill>
                  <a:srgbClr val="00B050"/>
                </a:solidFill>
              </a:rPr>
              <a:t>supply</a:t>
            </a:r>
            <a:r>
              <a:rPr lang="fr-FR" sz="2400" dirty="0" smtClean="0">
                <a:solidFill>
                  <a:srgbClr val="00B050"/>
                </a:solidFill>
              </a:rPr>
              <a:t> of </a:t>
            </a:r>
            <a:r>
              <a:rPr lang="fr-FR" sz="2400" dirty="0" err="1" smtClean="0">
                <a:solidFill>
                  <a:srgbClr val="00B050"/>
                </a:solidFill>
              </a:rPr>
              <a:t>Islamic</a:t>
            </a:r>
            <a:r>
              <a:rPr lang="fr-FR" sz="2400" dirty="0" smtClean="0">
                <a:solidFill>
                  <a:srgbClr val="00B050"/>
                </a:solidFill>
              </a:rPr>
              <a:t> </a:t>
            </a:r>
            <a:r>
              <a:rPr lang="fr-FR" sz="2400" dirty="0" err="1" smtClean="0">
                <a:solidFill>
                  <a:srgbClr val="00B050"/>
                </a:solidFill>
              </a:rPr>
              <a:t>financial</a:t>
            </a:r>
            <a:r>
              <a:rPr lang="fr-FR" sz="2400" dirty="0" smtClean="0">
                <a:solidFill>
                  <a:srgbClr val="00B050"/>
                </a:solidFill>
              </a:rPr>
              <a:t> </a:t>
            </a:r>
            <a:r>
              <a:rPr lang="fr-FR" sz="2400" dirty="0" err="1" smtClean="0">
                <a:solidFill>
                  <a:srgbClr val="00B050"/>
                </a:solidFill>
              </a:rPr>
              <a:t>products</a:t>
            </a:r>
            <a:r>
              <a:rPr lang="fr-FR" sz="2400" dirty="0" smtClean="0">
                <a:solidFill>
                  <a:srgbClr val="00B050"/>
                </a:solidFill>
              </a:rPr>
              <a:t> and services </a:t>
            </a:r>
            <a:r>
              <a:rPr lang="fr-FR" sz="2400" dirty="0" err="1" smtClean="0">
                <a:solidFill>
                  <a:srgbClr val="00B050"/>
                </a:solidFill>
              </a:rPr>
              <a:t>adapted</a:t>
            </a:r>
            <a:r>
              <a:rPr lang="fr-FR" sz="2400" dirty="0" smtClean="0">
                <a:solidFill>
                  <a:srgbClr val="00B050"/>
                </a:solidFill>
              </a:rPr>
              <a:t> to the </a:t>
            </a:r>
            <a:r>
              <a:rPr lang="fr-FR" sz="2400" dirty="0" err="1" smtClean="0">
                <a:solidFill>
                  <a:srgbClr val="00B050"/>
                </a:solidFill>
              </a:rPr>
              <a:t>needs</a:t>
            </a:r>
            <a:r>
              <a:rPr lang="fr-FR" sz="2400" dirty="0" smtClean="0">
                <a:solidFill>
                  <a:srgbClr val="00B050"/>
                </a:solidFill>
              </a:rPr>
              <a:t> and conditions of the </a:t>
            </a:r>
            <a:r>
              <a:rPr lang="fr-FR" sz="2400" dirty="0" err="1" smtClean="0">
                <a:solidFill>
                  <a:srgbClr val="00B050"/>
                </a:solidFill>
              </a:rPr>
              <a:t>disadvantaged</a:t>
            </a:r>
            <a:r>
              <a:rPr lang="fr-FR" sz="2400" dirty="0" smtClean="0">
                <a:solidFill>
                  <a:srgbClr val="00B050"/>
                </a:solidFill>
              </a:rPr>
              <a:t> sections of the population;</a:t>
            </a:r>
            <a:endParaRPr lang="fr-FR" sz="2400" dirty="0">
              <a:solidFill>
                <a:srgbClr val="00B050"/>
              </a:solidFill>
            </a:endParaRPr>
          </a:p>
          <a:p>
            <a:pPr lvl="0" algn="just"/>
            <a:endParaRPr lang="fr-FR" sz="2400" dirty="0">
              <a:solidFill>
                <a:srgbClr val="00B050"/>
              </a:solidFill>
            </a:endParaRPr>
          </a:p>
          <a:p>
            <a:pPr marL="342900" lvl="0" indent="-342900" algn="just">
              <a:buFont typeface="Wingdings" panose="05000000000000000000" pitchFamily="2" charset="2"/>
              <a:buChar char="v"/>
            </a:pPr>
            <a:r>
              <a:rPr lang="fr-FR" sz="2400" dirty="0" err="1" smtClean="0">
                <a:solidFill>
                  <a:srgbClr val="00B050"/>
                </a:solidFill>
              </a:rPr>
              <a:t>Strenghthening</a:t>
            </a:r>
            <a:r>
              <a:rPr lang="fr-FR" sz="2400" dirty="0" smtClean="0">
                <a:solidFill>
                  <a:srgbClr val="00B050"/>
                </a:solidFill>
              </a:rPr>
              <a:t> the </a:t>
            </a:r>
            <a:r>
              <a:rPr lang="fr-FR" sz="2400" dirty="0" err="1" smtClean="0">
                <a:solidFill>
                  <a:srgbClr val="00B050"/>
                </a:solidFill>
              </a:rPr>
              <a:t>financial</a:t>
            </a:r>
            <a:r>
              <a:rPr lang="fr-FR" sz="2400" dirty="0" smtClean="0">
                <a:solidFill>
                  <a:srgbClr val="00B050"/>
                </a:solidFill>
              </a:rPr>
              <a:t> inclusion of the </a:t>
            </a:r>
            <a:r>
              <a:rPr lang="fr-FR" sz="2400" dirty="0" err="1" smtClean="0">
                <a:solidFill>
                  <a:srgbClr val="00B050"/>
                </a:solidFill>
              </a:rPr>
              <a:t>poor</a:t>
            </a:r>
            <a:r>
              <a:rPr lang="fr-FR" sz="2400" dirty="0" smtClean="0">
                <a:solidFill>
                  <a:srgbClr val="00B050"/>
                </a:solidFill>
              </a:rPr>
              <a:t>;</a:t>
            </a:r>
            <a:endParaRPr lang="fr-FR" sz="2400" dirty="0">
              <a:solidFill>
                <a:srgbClr val="00B050"/>
              </a:solidFill>
            </a:endParaRPr>
          </a:p>
          <a:p>
            <a:pPr lvl="0" algn="just"/>
            <a:endParaRPr lang="fr-FR" sz="2400" dirty="0">
              <a:solidFill>
                <a:srgbClr val="00B05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rgbClr val="00B050"/>
                </a:solidFill>
              </a:rPr>
              <a:t>Creation of a lever to finance the empowerment of poor targets.</a:t>
            </a:r>
            <a:endParaRPr lang="fr-FR" sz="2400" dirty="0">
              <a:solidFill>
                <a:srgbClr val="00B050"/>
              </a:solidFill>
            </a:endParaRPr>
          </a:p>
          <a:p>
            <a:pPr algn="just">
              <a:buClr>
                <a:srgbClr val="0070C0"/>
              </a:buClr>
            </a:pPr>
            <a:endParaRPr lang="fr-FR" dirty="0">
              <a:solidFill>
                <a:srgbClr val="0070C0"/>
              </a:solidFill>
            </a:endParaRP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fr-FR" dirty="0">
              <a:solidFill>
                <a:srgbClr val="0070C0"/>
              </a:solidFill>
            </a:endParaRPr>
          </a:p>
          <a:p>
            <a:pPr algn="just">
              <a:buClr>
                <a:srgbClr val="0070C0"/>
              </a:buClr>
            </a:pPr>
            <a:endParaRPr lang="fr-FR" sz="2400" dirty="0">
              <a:solidFill>
                <a:srgbClr val="0070C0"/>
              </a:solidFill>
              <a:latin typeface="Agency FB" panose="020B050302020202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341167C5-860C-4574-B983-7392AB1CFEE3}"/>
              </a:ext>
            </a:extLst>
          </p:cNvPr>
          <p:cNvSpPr txBox="1"/>
          <p:nvPr/>
        </p:nvSpPr>
        <p:spPr>
          <a:xfrm>
            <a:off x="13142" y="188640"/>
            <a:ext cx="8289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rgbClr val="0070C0"/>
                </a:solidFill>
              </a:rPr>
              <a:t>PRESENTATION </a:t>
            </a:r>
            <a:r>
              <a:rPr lang="fr-FR" sz="3600" b="1" dirty="0" smtClean="0">
                <a:solidFill>
                  <a:srgbClr val="0070C0"/>
                </a:solidFill>
              </a:rPr>
              <a:t>OF THE PROJECT</a:t>
            </a:r>
            <a:endParaRPr lang="fr-FR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22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Waqf_Power-Point_Interieur.pdf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26633" y="0"/>
            <a:ext cx="9117367" cy="6858000"/>
          </a:xfrm>
        </p:spPr>
      </p:pic>
      <p:sp>
        <p:nvSpPr>
          <p:cNvPr id="8" name="ZoneTexte 7"/>
          <p:cNvSpPr txBox="1"/>
          <p:nvPr/>
        </p:nvSpPr>
        <p:spPr>
          <a:xfrm>
            <a:off x="251520" y="833617"/>
            <a:ext cx="756970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1738" lvl="0" indent="-571500" algn="just">
              <a:buAutoNum type="romanUcPeriod"/>
            </a:pPr>
            <a:r>
              <a:rPr lang="fr-FR" sz="2800" b="1" dirty="0" err="1" smtClean="0">
                <a:solidFill>
                  <a:srgbClr val="0070C0"/>
                </a:solidFill>
              </a:rPr>
              <a:t>Financing</a:t>
            </a:r>
            <a:r>
              <a:rPr lang="fr-FR" sz="2800" b="1" dirty="0" smtClean="0">
                <a:solidFill>
                  <a:srgbClr val="0070C0"/>
                </a:solidFill>
              </a:rPr>
              <a:t> </a:t>
            </a:r>
            <a:r>
              <a:rPr lang="fr-FR" sz="2800" b="1" dirty="0" err="1" smtClean="0">
                <a:solidFill>
                  <a:srgbClr val="0070C0"/>
                </a:solidFill>
              </a:rPr>
              <a:t>needs</a:t>
            </a:r>
            <a:endParaRPr lang="fr-FR" sz="2800" b="1" dirty="0">
              <a:solidFill>
                <a:srgbClr val="0070C0"/>
              </a:solidFill>
            </a:endParaRPr>
          </a:p>
          <a:p>
            <a:pPr marL="630238" lvl="0" algn="just"/>
            <a:endParaRPr lang="fr-FR" sz="800" b="1" dirty="0">
              <a:solidFill>
                <a:srgbClr val="0070C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srgbClr val="00B050"/>
                </a:solidFill>
              </a:rPr>
              <a:t>The </a:t>
            </a:r>
            <a:r>
              <a:rPr lang="en-US" sz="2400" dirty="0" err="1" smtClean="0">
                <a:solidFill>
                  <a:srgbClr val="00B050"/>
                </a:solidFill>
              </a:rPr>
              <a:t>Waqf</a:t>
            </a:r>
            <a:r>
              <a:rPr lang="en-US" sz="2400" dirty="0" smtClean="0">
                <a:solidFill>
                  <a:srgbClr val="00B050"/>
                </a:solidFill>
              </a:rPr>
              <a:t> High Authority, solicits a </a:t>
            </a:r>
            <a:r>
              <a:rPr lang="en-US" sz="2400" b="1" dirty="0" smtClean="0">
                <a:solidFill>
                  <a:srgbClr val="00B050"/>
                </a:solidFill>
              </a:rPr>
              <a:t>donation</a:t>
            </a:r>
            <a:r>
              <a:rPr lang="en-US" sz="2400" dirty="0" smtClean="0">
                <a:solidFill>
                  <a:srgbClr val="00B050"/>
                </a:solidFill>
              </a:rPr>
              <a:t> to contribute up to </a:t>
            </a:r>
            <a:r>
              <a:rPr lang="en-US" sz="2400" b="1" dirty="0" smtClean="0">
                <a:solidFill>
                  <a:srgbClr val="00B050"/>
                </a:solidFill>
              </a:rPr>
              <a:t>10%  </a:t>
            </a:r>
            <a:r>
              <a:rPr lang="en-US" sz="2400" dirty="0" smtClean="0">
                <a:solidFill>
                  <a:srgbClr val="00B050"/>
                </a:solidFill>
              </a:rPr>
              <a:t>of the share capital of the 1</a:t>
            </a:r>
            <a:r>
              <a:rPr lang="en-US" sz="2400" baseline="30000" dirty="0" smtClean="0">
                <a:solidFill>
                  <a:srgbClr val="00B050"/>
                </a:solidFill>
              </a:rPr>
              <a:t>st </a:t>
            </a:r>
            <a:r>
              <a:rPr lang="en-US" sz="2400" dirty="0" smtClean="0">
                <a:solidFill>
                  <a:srgbClr val="00B050"/>
                </a:solidFill>
              </a:rPr>
              <a:t>Islamic microfinance  institution in Senegal</a:t>
            </a:r>
            <a:r>
              <a:rPr lang="en-US" sz="2400" dirty="0">
                <a:solidFill>
                  <a:srgbClr val="00B050"/>
                </a:solidFill>
              </a:rPr>
              <a:t>.</a:t>
            </a:r>
            <a:endParaRPr lang="fr-FR" sz="2400" dirty="0">
              <a:solidFill>
                <a:srgbClr val="00B050"/>
              </a:solidFill>
            </a:endParaRPr>
          </a:p>
          <a:p>
            <a:pPr algn="just"/>
            <a:r>
              <a:rPr lang="fr-FR" sz="2400" dirty="0">
                <a:solidFill>
                  <a:srgbClr val="00B050"/>
                </a:solidFill>
              </a:rPr>
              <a:t> 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srgbClr val="00B050"/>
                </a:solidFill>
              </a:rPr>
              <a:t>It also seeks  a refinancing fund for the institution that will be created to enable it to have resources to start its microcredits activities</a:t>
            </a:r>
            <a:r>
              <a:rPr lang="en-US" sz="2400" dirty="0">
                <a:solidFill>
                  <a:srgbClr val="00B050"/>
                </a:solidFill>
              </a:rPr>
              <a:t>. </a:t>
            </a:r>
            <a:endParaRPr lang="fr-FR" sz="2400" dirty="0">
              <a:solidFill>
                <a:srgbClr val="00B050"/>
              </a:solidFill>
            </a:endParaRPr>
          </a:p>
          <a:p>
            <a:pPr algn="just">
              <a:buClr>
                <a:srgbClr val="0070C0"/>
              </a:buClr>
            </a:pPr>
            <a:endParaRPr lang="fr-FR" sz="2400" dirty="0">
              <a:solidFill>
                <a:srgbClr val="0070C0"/>
              </a:solidFill>
            </a:endParaRP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fr-FR" dirty="0">
              <a:solidFill>
                <a:srgbClr val="0070C0"/>
              </a:solidFill>
            </a:endParaRPr>
          </a:p>
          <a:p>
            <a:pPr algn="just">
              <a:buClr>
                <a:srgbClr val="0070C0"/>
              </a:buClr>
            </a:pPr>
            <a:endParaRPr lang="fr-FR" sz="2400" dirty="0">
              <a:solidFill>
                <a:srgbClr val="0070C0"/>
              </a:solidFill>
              <a:latin typeface="Agency FB" panose="020B050302020202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341167C5-860C-4574-B983-7392AB1CFEE3}"/>
              </a:ext>
            </a:extLst>
          </p:cNvPr>
          <p:cNvSpPr txBox="1"/>
          <p:nvPr/>
        </p:nvSpPr>
        <p:spPr>
          <a:xfrm>
            <a:off x="13142" y="188640"/>
            <a:ext cx="8289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rgbClr val="0070C0"/>
                </a:solidFill>
              </a:rPr>
              <a:t>PRESENTATION </a:t>
            </a:r>
            <a:r>
              <a:rPr lang="fr-FR" sz="3600" b="1" dirty="0" smtClean="0">
                <a:solidFill>
                  <a:srgbClr val="0070C0"/>
                </a:solidFill>
              </a:rPr>
              <a:t>OF THE  PROJECT</a:t>
            </a:r>
            <a:endParaRPr lang="fr-FR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03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Waqf_Power-Point_Interieur.pdf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26633" y="0"/>
            <a:ext cx="9117367" cy="6858000"/>
          </a:xfrm>
        </p:spPr>
      </p:pic>
      <p:sp>
        <p:nvSpPr>
          <p:cNvPr id="8" name="ZoneTexte 7"/>
          <p:cNvSpPr txBox="1"/>
          <p:nvPr/>
        </p:nvSpPr>
        <p:spPr>
          <a:xfrm>
            <a:off x="251520" y="833617"/>
            <a:ext cx="7569703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0070C0"/>
              </a:buClr>
            </a:pPr>
            <a:endParaRPr lang="fr-FR" sz="3200" b="1" dirty="0">
              <a:solidFill>
                <a:srgbClr val="00B050"/>
              </a:solidFill>
            </a:endParaRPr>
          </a:p>
          <a:p>
            <a:pPr algn="just">
              <a:buClr>
                <a:srgbClr val="0070C0"/>
              </a:buClr>
            </a:pPr>
            <a:r>
              <a:rPr lang="en-US" sz="3200" b="1" dirty="0">
                <a:solidFill>
                  <a:srgbClr val="00B050"/>
                </a:solidFill>
              </a:rPr>
              <a:t>The participation of </a:t>
            </a:r>
            <a:r>
              <a:rPr lang="en-US" sz="3200" b="1" dirty="0" smtClean="0">
                <a:solidFill>
                  <a:srgbClr val="00B050"/>
                </a:solidFill>
              </a:rPr>
              <a:t>the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Waqf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b="1" dirty="0">
                <a:solidFill>
                  <a:srgbClr val="00B050"/>
                </a:solidFill>
              </a:rPr>
              <a:t>High Authority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r>
              <a:rPr lang="en-US" sz="3200" b="1" dirty="0">
                <a:solidFill>
                  <a:srgbClr val="00B050"/>
                </a:solidFill>
              </a:rPr>
              <a:t>in this project will enable it, through the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r>
              <a:rPr lang="en-US" sz="3200" b="1" dirty="0">
                <a:solidFill>
                  <a:srgbClr val="00B050"/>
                </a:solidFill>
              </a:rPr>
              <a:t>monetary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</a:rPr>
              <a:t>waqf</a:t>
            </a:r>
            <a:r>
              <a:rPr lang="en-US" sz="3200" b="1" dirty="0" smtClean="0">
                <a:solidFill>
                  <a:srgbClr val="00B050"/>
                </a:solidFill>
              </a:rPr>
              <a:t>, </a:t>
            </a:r>
            <a:r>
              <a:rPr lang="en-US" sz="3200" b="1" dirty="0">
                <a:solidFill>
                  <a:srgbClr val="00B050"/>
                </a:solidFill>
              </a:rPr>
              <a:t>to fight against poverty through the empowerment of the poor.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endParaRPr lang="fr-FR" sz="3200" dirty="0">
              <a:solidFill>
                <a:srgbClr val="00B050"/>
              </a:solidFill>
            </a:endParaRPr>
          </a:p>
          <a:p>
            <a:pPr algn="just">
              <a:buClr>
                <a:srgbClr val="0070C0"/>
              </a:buClr>
            </a:pPr>
            <a:endParaRPr lang="fr-FR" sz="3200" b="1" dirty="0">
              <a:solidFill>
                <a:srgbClr val="00B050"/>
              </a:solidFill>
            </a:endParaRPr>
          </a:p>
          <a:p>
            <a:pPr algn="just">
              <a:buClr>
                <a:srgbClr val="0070C0"/>
              </a:buClr>
            </a:pPr>
            <a:endParaRPr lang="fr-FR" sz="3200" b="1" dirty="0">
              <a:solidFill>
                <a:srgbClr val="0070C0"/>
              </a:solidFill>
            </a:endParaRP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fr-FR" dirty="0">
              <a:solidFill>
                <a:srgbClr val="0070C0"/>
              </a:solidFill>
            </a:endParaRPr>
          </a:p>
          <a:p>
            <a:pPr algn="just">
              <a:buClr>
                <a:srgbClr val="0070C0"/>
              </a:buClr>
            </a:pPr>
            <a:endParaRPr lang="fr-FR" sz="2400" dirty="0">
              <a:solidFill>
                <a:srgbClr val="0070C0"/>
              </a:solidFill>
              <a:latin typeface="Agency FB" panose="020B050302020202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341167C5-860C-4574-B983-7392AB1CFEE3}"/>
              </a:ext>
            </a:extLst>
          </p:cNvPr>
          <p:cNvSpPr txBox="1"/>
          <p:nvPr/>
        </p:nvSpPr>
        <p:spPr>
          <a:xfrm>
            <a:off x="13142" y="188640"/>
            <a:ext cx="8289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rgbClr val="0070C0"/>
                </a:solidFill>
              </a:rPr>
              <a:t> FINAL OBSERVATION</a:t>
            </a:r>
            <a:endParaRPr lang="fr-FR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56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Waqf_Power-Point_Interieur.pdf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13316" y="78522"/>
            <a:ext cx="9117367" cy="6858000"/>
          </a:xfrm>
        </p:spPr>
      </p:pic>
      <p:sp>
        <p:nvSpPr>
          <p:cNvPr id="8" name="ZoneTexte 7"/>
          <p:cNvSpPr txBox="1"/>
          <p:nvPr/>
        </p:nvSpPr>
        <p:spPr>
          <a:xfrm>
            <a:off x="0" y="1049254"/>
            <a:ext cx="7380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0070C0"/>
              </a:buClr>
            </a:pPr>
            <a:endParaRPr lang="fr-FR" b="1" dirty="0">
              <a:solidFill>
                <a:srgbClr val="0070C0"/>
              </a:solidFill>
              <a:latin typeface="Agency FB" panose="020B0503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7158" y="1720840"/>
            <a:ext cx="74019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70C0"/>
              </a:buClr>
            </a:pPr>
            <a:endParaRPr lang="en-MY" altLang="en-US" sz="2800" b="1" dirty="0">
              <a:solidFill>
                <a:srgbClr val="0070C0"/>
              </a:solidFill>
              <a:latin typeface="Agency FB" panose="020B05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7158" y="1418586"/>
            <a:ext cx="8286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0070C0"/>
              </a:buClr>
            </a:pPr>
            <a:endParaRPr lang="en-US" sz="2400" b="1" dirty="0">
              <a:solidFill>
                <a:srgbClr val="0070C0"/>
              </a:solidFill>
              <a:latin typeface="Agency FB" panose="020B0503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7158" y="1049254"/>
            <a:ext cx="702315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US" altLang="en-US" sz="2400" b="1" dirty="0">
                <a:solidFill>
                  <a:schemeClr val="accent1"/>
                </a:solidFill>
                <a:latin typeface="Agency FB" panose="020B0503020202020204" pitchFamily="34" charset="0"/>
              </a:rPr>
              <a:t>  </a:t>
            </a:r>
            <a:endParaRPr lang="en-US" altLang="en-US" sz="2400" b="1" dirty="0">
              <a:solidFill>
                <a:schemeClr val="accent1"/>
              </a:solidFill>
              <a:latin typeface="Agency FB" panose="020B0503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9" name="Picture 2" descr="RÃ©sultat de recherche d'images pour &quot;image de remerciement professionnel&quot;">
            <a:extLst>
              <a:ext uri="{FF2B5EF4-FFF2-40B4-BE49-F238E27FC236}">
                <a16:creationId xmlns:a16="http://schemas.microsoft.com/office/drawing/2014/main" xmlns="" id="{FC1D14D4-1B61-45CB-AEE4-EEAB57E37E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79" y="467240"/>
            <a:ext cx="5570487" cy="2169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458451DB-A12F-42B9-9FD7-7C3B62B2D82B}"/>
              </a:ext>
            </a:extLst>
          </p:cNvPr>
          <p:cNvSpPr txBox="1"/>
          <p:nvPr/>
        </p:nvSpPr>
        <p:spPr>
          <a:xfrm>
            <a:off x="953852" y="3869754"/>
            <a:ext cx="58503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0070C0"/>
                </a:solidFill>
              </a:rPr>
              <a:t>MADAME OULIMATA DIOP, </a:t>
            </a:r>
            <a:r>
              <a:rPr lang="fr-FR" sz="2400" b="1" dirty="0" smtClean="0">
                <a:solidFill>
                  <a:srgbClr val="0070C0"/>
                </a:solidFill>
              </a:rPr>
              <a:t>GENERAL MANAGER OF THE WAQF HIGH AUTHORITY, </a:t>
            </a:r>
            <a:r>
              <a:rPr lang="fr-FR" sz="2400" b="1" dirty="0">
                <a:solidFill>
                  <a:srgbClr val="0070C0"/>
                </a:solidFill>
              </a:rPr>
              <a:t>SENEGAL</a:t>
            </a:r>
          </a:p>
          <a:p>
            <a:r>
              <a:rPr lang="fr-FR" sz="2400" b="1" dirty="0">
                <a:solidFill>
                  <a:srgbClr val="0070C0"/>
                </a:solidFill>
              </a:rPr>
              <a:t>EMAIL : oulimata.diop@haw.gouv.sn</a:t>
            </a:r>
          </a:p>
        </p:txBody>
      </p:sp>
      <p:sp>
        <p:nvSpPr>
          <p:cNvPr id="3" name="Rectangle 2"/>
          <p:cNvSpPr/>
          <p:nvPr/>
        </p:nvSpPr>
        <p:spPr>
          <a:xfrm>
            <a:off x="827831" y="2758650"/>
            <a:ext cx="5112321" cy="111110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lgerian" panose="04020705040A02060702" pitchFamily="82" charset="0"/>
              </a:rPr>
              <a:t>THANKS</a:t>
            </a:r>
            <a:endParaRPr lang="fr-FR" sz="9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14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Waqf_Power-Point_Interieur.pdf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26633" y="116632"/>
            <a:ext cx="9117367" cy="6858000"/>
          </a:xfrm>
        </p:spPr>
      </p:pic>
      <p:sp>
        <p:nvSpPr>
          <p:cNvPr id="8" name="ZoneTexte 7"/>
          <p:cNvSpPr txBox="1"/>
          <p:nvPr/>
        </p:nvSpPr>
        <p:spPr>
          <a:xfrm>
            <a:off x="304800" y="2286000"/>
            <a:ext cx="75075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9750" indent="0" algn="just">
              <a:lnSpc>
                <a:spcPct val="150000"/>
              </a:lnSpc>
              <a:buNone/>
            </a:pPr>
            <a:r>
              <a:rPr lang="fr-FR" sz="2400" b="1" dirty="0">
                <a:solidFill>
                  <a:srgbClr val="0070C0"/>
                </a:solidFill>
              </a:rPr>
              <a:t>1- PRESENTATION </a:t>
            </a:r>
            <a:r>
              <a:rPr lang="fr-FR" sz="2400" b="1" dirty="0" smtClean="0">
                <a:solidFill>
                  <a:srgbClr val="0070C0"/>
                </a:solidFill>
              </a:rPr>
              <a:t>OF THE PROJECT</a:t>
            </a:r>
            <a:endParaRPr lang="fr-FR" sz="2400" b="1" dirty="0">
              <a:solidFill>
                <a:srgbClr val="0070C0"/>
              </a:solidFill>
            </a:endParaRPr>
          </a:p>
          <a:p>
            <a:pPr marL="539750" indent="0" algn="just">
              <a:lnSpc>
                <a:spcPct val="150000"/>
              </a:lnSpc>
              <a:buNone/>
            </a:pPr>
            <a:endParaRPr lang="fr-FR" sz="2400" b="1" dirty="0">
              <a:solidFill>
                <a:srgbClr val="0070C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fr-FR" sz="2400" b="1" dirty="0">
                <a:solidFill>
                  <a:srgbClr val="0070C0"/>
                </a:solidFill>
              </a:rPr>
              <a:t>        2- </a:t>
            </a:r>
            <a:r>
              <a:rPr lang="fr-FR" sz="2400" b="1" dirty="0" smtClean="0">
                <a:solidFill>
                  <a:srgbClr val="0070C0"/>
                </a:solidFill>
              </a:rPr>
              <a:t>FINAL OBSERVATION </a:t>
            </a:r>
            <a:endParaRPr lang="fr-FR" sz="2400" b="1" dirty="0">
              <a:solidFill>
                <a:srgbClr val="0070C0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341167C5-860C-4574-B983-7392AB1CFEE3}"/>
              </a:ext>
            </a:extLst>
          </p:cNvPr>
          <p:cNvSpPr txBox="1"/>
          <p:nvPr/>
        </p:nvSpPr>
        <p:spPr>
          <a:xfrm>
            <a:off x="1691680" y="1196752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rgbClr val="0070C0"/>
                </a:solidFill>
              </a:rPr>
              <a:t>SUMMARY</a:t>
            </a:r>
            <a:endParaRPr lang="fr-FR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Waqf_Power-Point_Interieur.pdf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26633" y="0"/>
            <a:ext cx="9117367" cy="6858000"/>
          </a:xfrm>
        </p:spPr>
      </p:pic>
      <p:sp>
        <p:nvSpPr>
          <p:cNvPr id="8" name="ZoneTexte 7"/>
          <p:cNvSpPr txBox="1"/>
          <p:nvPr/>
        </p:nvSpPr>
        <p:spPr>
          <a:xfrm>
            <a:off x="467544" y="1412776"/>
            <a:ext cx="7128791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0238" lvl="0" indent="0" algn="just"/>
            <a:r>
              <a:rPr lang="fr-FR" sz="2800" b="1" dirty="0">
                <a:solidFill>
                  <a:srgbClr val="0070C0"/>
                </a:solidFill>
              </a:rPr>
              <a:t>A. </a:t>
            </a:r>
            <a:r>
              <a:rPr lang="fr-FR" sz="2800" b="1" dirty="0" err="1" smtClean="0">
                <a:solidFill>
                  <a:srgbClr val="0070C0"/>
                </a:solidFill>
              </a:rPr>
              <a:t>Title</a:t>
            </a:r>
            <a:r>
              <a:rPr lang="fr-FR" sz="2800" b="1" dirty="0" smtClean="0">
                <a:solidFill>
                  <a:srgbClr val="0070C0"/>
                </a:solidFill>
              </a:rPr>
              <a:t> and location of the </a:t>
            </a:r>
            <a:r>
              <a:rPr lang="fr-FR" sz="2800" b="1" dirty="0">
                <a:solidFill>
                  <a:srgbClr val="0070C0"/>
                </a:solidFill>
              </a:rPr>
              <a:t>projet</a:t>
            </a:r>
          </a:p>
          <a:p>
            <a:pPr algn="just">
              <a:buClr>
                <a:srgbClr val="0070C0"/>
              </a:buClr>
            </a:pPr>
            <a:endParaRPr lang="fr-FR" sz="2400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Clr>
                <a:srgbClr val="0070C0"/>
              </a:buClr>
            </a:pPr>
            <a:r>
              <a:rPr lang="fr-FR" sz="2000" u="sng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Title</a:t>
            </a:r>
            <a:r>
              <a:rPr lang="fr-FR" sz="2000" u="sng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the </a:t>
            </a:r>
            <a:r>
              <a:rPr lang="fr-FR" sz="2000" u="sng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</a:t>
            </a:r>
            <a:r>
              <a:rPr lang="fr-FR" sz="2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fr-FR" sz="2000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Creation</a:t>
            </a:r>
            <a:r>
              <a:rPr lang="fr-FR" sz="2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the 1</a:t>
            </a:r>
            <a:r>
              <a:rPr lang="fr-FR" sz="2000" baseline="30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fr-FR" sz="2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000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Islamic</a:t>
            </a:r>
            <a:r>
              <a:rPr lang="fr-FR" sz="2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Microfinance institution in Sénégal</a:t>
            </a:r>
            <a:endParaRPr lang="fr-FR" sz="20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Clr>
                <a:srgbClr val="0070C0"/>
              </a:buClr>
            </a:pPr>
            <a:endParaRPr lang="fr-FR" sz="20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Clr>
                <a:srgbClr val="0070C0"/>
              </a:buClr>
            </a:pPr>
            <a:r>
              <a:rPr lang="fr-FR" sz="2000" u="sng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Location of the </a:t>
            </a:r>
            <a:r>
              <a:rPr lang="fr-FR" sz="2000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projet</a:t>
            </a:r>
            <a:r>
              <a:rPr lang="fr-FR" sz="2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2000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Nationwide</a:t>
            </a:r>
            <a:endParaRPr lang="fr-FR" sz="20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Clr>
                <a:srgbClr val="0070C0"/>
              </a:buClr>
            </a:pPr>
            <a:endParaRPr lang="fr-FR" sz="20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Clr>
                <a:srgbClr val="0070C0"/>
              </a:buClr>
            </a:pPr>
            <a:r>
              <a:rPr lang="fr-FR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B. </a:t>
            </a:r>
            <a:r>
              <a:rPr lang="fr-FR" sz="20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Bénéficiaries</a:t>
            </a:r>
            <a:endParaRPr lang="fr-FR" sz="20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Clr>
                <a:srgbClr val="0070C0"/>
              </a:buClr>
            </a:pPr>
            <a:endParaRPr lang="fr-F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Clr>
                <a:srgbClr val="0070C0"/>
              </a:buClr>
            </a:pPr>
            <a:r>
              <a:rPr lang="fr-FR" sz="2000" dirty="0" err="1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</a:t>
            </a:r>
            <a:r>
              <a:rPr lang="fr-FR" sz="2000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are </a:t>
            </a:r>
            <a:r>
              <a:rPr lang="en-US" sz="2000" dirty="0">
                <a:solidFill>
                  <a:schemeClr val="accent1"/>
                </a:solidFill>
              </a:rPr>
              <a:t>the vulnerable targets of the Senegalese population (</a:t>
            </a:r>
            <a:r>
              <a:rPr lang="en-US" sz="2000" dirty="0" smtClean="0">
                <a:solidFill>
                  <a:schemeClr val="accent1"/>
                </a:solidFill>
              </a:rPr>
              <a:t>women</a:t>
            </a:r>
            <a:r>
              <a:rPr lang="en-US" sz="2000" dirty="0">
                <a:solidFill>
                  <a:schemeClr val="accent1"/>
                </a:solidFill>
              </a:rPr>
              <a:t>, young people) who make up the majority of the population and who do not have access to credit. </a:t>
            </a:r>
            <a:endParaRPr lang="fr-FR" sz="200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Clr>
                <a:srgbClr val="0070C0"/>
              </a:buClr>
            </a:pPr>
            <a:endParaRPr lang="fr-FR" sz="200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Clr>
                <a:srgbClr val="0070C0"/>
              </a:buClr>
            </a:pPr>
            <a:r>
              <a:rPr lang="fr-FR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C. </a:t>
            </a:r>
            <a:r>
              <a:rPr lang="fr-FR" sz="20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 </a:t>
            </a:r>
            <a:r>
              <a:rPr lang="fr-FR" sz="20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Holder</a:t>
            </a:r>
            <a:endParaRPr lang="fr-FR" sz="20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Clr>
                <a:srgbClr val="0070C0"/>
              </a:buClr>
            </a:pPr>
            <a:endParaRPr lang="en-US" sz="2000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Clr>
                <a:srgbClr val="0070C0"/>
              </a:buClr>
            </a:pPr>
            <a:r>
              <a:rPr lang="fr-FR" sz="2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fr-FR" sz="2000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Waqf</a:t>
            </a:r>
            <a:r>
              <a:rPr lang="fr-FR" sz="2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High </a:t>
            </a:r>
            <a:r>
              <a:rPr lang="fr-FR" sz="2000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authority</a:t>
            </a:r>
            <a:r>
              <a:rPr lang="fr-FR" sz="2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(WHA)</a:t>
            </a:r>
            <a:endParaRPr lang="fr-FR" sz="20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341167C5-860C-4574-B983-7392AB1CFEE3}"/>
              </a:ext>
            </a:extLst>
          </p:cNvPr>
          <p:cNvSpPr txBox="1"/>
          <p:nvPr/>
        </p:nvSpPr>
        <p:spPr>
          <a:xfrm>
            <a:off x="26633" y="604957"/>
            <a:ext cx="8289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rgbClr val="0070C0"/>
                </a:solidFill>
              </a:rPr>
              <a:t>PRESENTATION </a:t>
            </a:r>
            <a:r>
              <a:rPr lang="fr-FR" sz="3600" b="1" dirty="0" smtClean="0">
                <a:solidFill>
                  <a:srgbClr val="0070C0"/>
                </a:solidFill>
              </a:rPr>
              <a:t>OF THE PROJECT</a:t>
            </a:r>
            <a:endParaRPr lang="fr-FR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87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Waqf_Power-Point_Interieur.pdf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26633" y="0"/>
            <a:ext cx="9117367" cy="6858000"/>
          </a:xfrm>
        </p:spPr>
      </p:pic>
      <p:sp>
        <p:nvSpPr>
          <p:cNvPr id="8" name="ZoneTexte 7"/>
          <p:cNvSpPr txBox="1"/>
          <p:nvPr/>
        </p:nvSpPr>
        <p:spPr>
          <a:xfrm>
            <a:off x="107504" y="900529"/>
            <a:ext cx="7569703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0238" lvl="0" indent="0" algn="just"/>
            <a:r>
              <a:rPr lang="fr-FR" sz="2800" b="1" dirty="0">
                <a:solidFill>
                  <a:srgbClr val="0070C0"/>
                </a:solidFill>
              </a:rPr>
              <a:t>D. Description </a:t>
            </a:r>
            <a:r>
              <a:rPr lang="fr-FR" sz="2800" b="1" dirty="0" smtClean="0">
                <a:solidFill>
                  <a:srgbClr val="0070C0"/>
                </a:solidFill>
              </a:rPr>
              <a:t>of the </a:t>
            </a:r>
            <a:r>
              <a:rPr lang="fr-FR" sz="2800" b="1" dirty="0" err="1" smtClean="0">
                <a:solidFill>
                  <a:srgbClr val="0070C0"/>
                </a:solidFill>
              </a:rPr>
              <a:t>project</a:t>
            </a:r>
            <a:endParaRPr lang="fr-FR" sz="2800" b="1" dirty="0" smtClean="0">
              <a:solidFill>
                <a:srgbClr val="0070C0"/>
              </a:solidFill>
            </a:endParaRP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fr-FR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  </a:t>
            </a:r>
            <a:r>
              <a:rPr lang="en-US" dirty="0" smtClean="0"/>
              <a:t>  </a:t>
            </a:r>
            <a:r>
              <a:rPr lang="en-US" dirty="0"/>
              <a:t> 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sz="2000" dirty="0">
                <a:solidFill>
                  <a:schemeClr val="accent1"/>
                </a:solidFill>
              </a:rPr>
              <a:t>Islamic microfinance does </a:t>
            </a:r>
            <a:r>
              <a:rPr lang="en-US" sz="2000" dirty="0" smtClean="0">
                <a:solidFill>
                  <a:schemeClr val="accent1"/>
                </a:solidFill>
              </a:rPr>
              <a:t>not </a:t>
            </a:r>
            <a:r>
              <a:rPr lang="en-US" sz="2000" dirty="0">
                <a:solidFill>
                  <a:schemeClr val="accent1"/>
                </a:solidFill>
              </a:rPr>
              <a:t>exist in </a:t>
            </a:r>
            <a:r>
              <a:rPr lang="en-US" sz="2000" dirty="0" smtClean="0">
                <a:solidFill>
                  <a:schemeClr val="accent1"/>
                </a:solidFill>
              </a:rPr>
              <a:t>Senegal yet, </a:t>
            </a:r>
            <a:r>
              <a:rPr lang="en-US" sz="2000" dirty="0">
                <a:solidFill>
                  <a:schemeClr val="accent1"/>
                </a:solidFill>
              </a:rPr>
              <a:t>where there is no Islamic microfinance institution, while 95% of the population are Muslim. </a:t>
            </a:r>
            <a:endParaRPr lang="en-US" sz="2000" dirty="0" smtClean="0">
              <a:solidFill>
                <a:schemeClr val="accent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FR" sz="2000" dirty="0">
              <a:solidFill>
                <a:schemeClr val="accent1"/>
              </a:solidFill>
            </a:endParaRPr>
          </a:p>
          <a:p>
            <a:r>
              <a:rPr lang="fr-FR" sz="2000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</a:t>
            </a:r>
            <a:r>
              <a:rPr lang="fr-FR" sz="2000" dirty="0" smtClean="0">
                <a:solidFill>
                  <a:schemeClr val="accent1"/>
                </a:solidFill>
              </a:rPr>
              <a:t> </a:t>
            </a:r>
            <a:r>
              <a:rPr lang="en-US" sz="2000" dirty="0">
                <a:solidFill>
                  <a:schemeClr val="accent1"/>
                </a:solidFill>
              </a:rPr>
              <a:t>       The supply of micro-credit for the </a:t>
            </a:r>
            <a:r>
              <a:rPr lang="en-US" sz="2000" dirty="0" smtClean="0">
                <a:solidFill>
                  <a:schemeClr val="accent1"/>
                </a:solidFill>
              </a:rPr>
              <a:t>poor </a:t>
            </a:r>
            <a:r>
              <a:rPr lang="en-US" sz="2000" dirty="0">
                <a:solidFill>
                  <a:schemeClr val="accent1"/>
                </a:solidFill>
              </a:rPr>
              <a:t>is made up only of traditional structures that practice usurious interest rates of 20% to 23%, this situation accentuates the poverty of the poor sections of the population, especially women who turn to these institutions to finance income-generating activities and install them in a cycle of chronic indebtedness. </a:t>
            </a:r>
            <a:endParaRPr lang="en-US" sz="2000" dirty="0" smtClean="0">
              <a:solidFill>
                <a:schemeClr val="accent1"/>
              </a:solidFill>
            </a:endParaRPr>
          </a:p>
          <a:p>
            <a:endParaRPr lang="fr-FR" sz="2000" dirty="0">
              <a:solidFill>
                <a:schemeClr val="accent1"/>
              </a:solidFill>
            </a:endParaRPr>
          </a:p>
          <a:p>
            <a:r>
              <a:rPr lang="fr-FR" sz="2000" dirty="0">
                <a:solidFill>
                  <a:schemeClr val="accent1"/>
                </a:solidFill>
                <a:sym typeface="Wingdings" panose="05000000000000000000" pitchFamily="2" charset="2"/>
              </a:rPr>
              <a:t></a:t>
            </a:r>
            <a:r>
              <a:rPr lang="fr-FR" sz="2000" dirty="0">
                <a:solidFill>
                  <a:schemeClr val="accent1"/>
                </a:solidFill>
              </a:rPr>
              <a:t> </a:t>
            </a:r>
            <a:r>
              <a:rPr lang="en-US" sz="2000" dirty="0">
                <a:solidFill>
                  <a:schemeClr val="accent1"/>
                </a:solidFill>
              </a:rPr>
              <a:t>       With this </a:t>
            </a:r>
            <a:r>
              <a:rPr lang="en-US" sz="2000" dirty="0" smtClean="0">
                <a:solidFill>
                  <a:schemeClr val="accent1"/>
                </a:solidFill>
              </a:rPr>
              <a:t>situation in </a:t>
            </a:r>
            <a:r>
              <a:rPr lang="en-US" sz="2000" dirty="0">
                <a:solidFill>
                  <a:schemeClr val="accent1"/>
                </a:solidFill>
              </a:rPr>
              <a:t>mind, the Government of Senegal and the Islamic Development Bank (IDB) signed a framework agreement protocol on September 7, 2012 for the creation of the first Islamic microfinance institution in the country. </a:t>
            </a:r>
            <a:endParaRPr lang="fr-FR" sz="2000" dirty="0">
              <a:solidFill>
                <a:schemeClr val="accent1"/>
              </a:solidFill>
            </a:endParaRP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fr-FR" dirty="0">
              <a:solidFill>
                <a:srgbClr val="0070C0"/>
              </a:solidFill>
            </a:endParaRPr>
          </a:p>
          <a:p>
            <a:pPr algn="just">
              <a:buClr>
                <a:srgbClr val="0070C0"/>
              </a:buClr>
            </a:pPr>
            <a:endParaRPr lang="fr-FR" sz="2400" dirty="0">
              <a:solidFill>
                <a:srgbClr val="0070C0"/>
              </a:solidFill>
              <a:latin typeface="Agency FB" panose="020B050302020202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341167C5-860C-4574-B983-7392AB1CFEE3}"/>
              </a:ext>
            </a:extLst>
          </p:cNvPr>
          <p:cNvSpPr txBox="1"/>
          <p:nvPr/>
        </p:nvSpPr>
        <p:spPr>
          <a:xfrm>
            <a:off x="-29403" y="95329"/>
            <a:ext cx="8289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rgbClr val="0070C0"/>
                </a:solidFill>
              </a:rPr>
              <a:t>PRESENTATION </a:t>
            </a:r>
            <a:r>
              <a:rPr lang="fr-FR" sz="3600" b="1" dirty="0" smtClean="0">
                <a:solidFill>
                  <a:srgbClr val="0070C0"/>
                </a:solidFill>
              </a:rPr>
              <a:t>OF THE PROJECT</a:t>
            </a:r>
            <a:endParaRPr lang="fr-FR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36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Waqf_Power-Point_Interieur.pdf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26633" y="0"/>
            <a:ext cx="9117367" cy="6858000"/>
          </a:xfrm>
        </p:spPr>
      </p:pic>
      <p:sp>
        <p:nvSpPr>
          <p:cNvPr id="8" name="ZoneTexte 7"/>
          <p:cNvSpPr txBox="1"/>
          <p:nvPr/>
        </p:nvSpPr>
        <p:spPr>
          <a:xfrm>
            <a:off x="26633" y="1132577"/>
            <a:ext cx="7569703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0238" lvl="0" indent="0" algn="just"/>
            <a:r>
              <a:rPr lang="fr-FR" sz="2800" b="1" dirty="0">
                <a:solidFill>
                  <a:srgbClr val="0070C0"/>
                </a:solidFill>
              </a:rPr>
              <a:t>D. Description </a:t>
            </a:r>
            <a:r>
              <a:rPr lang="fr-FR" sz="2800" b="1" dirty="0" smtClean="0">
                <a:solidFill>
                  <a:srgbClr val="0070C0"/>
                </a:solidFill>
              </a:rPr>
              <a:t>of the </a:t>
            </a:r>
            <a:r>
              <a:rPr lang="fr-FR" sz="2800" b="1" dirty="0" err="1" smtClean="0">
                <a:solidFill>
                  <a:srgbClr val="0070C0"/>
                </a:solidFill>
              </a:rPr>
              <a:t>project</a:t>
            </a:r>
            <a:endParaRPr lang="fr-FR" sz="2800" b="1" dirty="0">
              <a:solidFill>
                <a:srgbClr val="0070C0"/>
              </a:solidFill>
            </a:endParaRPr>
          </a:p>
          <a:p>
            <a:pPr marL="630238" lvl="0" indent="0" algn="just"/>
            <a:endParaRPr lang="fr-FR" sz="1100" b="1" dirty="0">
              <a:solidFill>
                <a:srgbClr val="0070C0"/>
              </a:solidFill>
            </a:endParaRPr>
          </a:p>
          <a:p>
            <a:pPr algn="just">
              <a:buClr>
                <a:srgbClr val="0070C0"/>
              </a:buClr>
            </a:pPr>
            <a:endParaRPr lang="fr-FR" dirty="0">
              <a:solidFill>
                <a:srgbClr val="0070C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accent1"/>
                </a:solidFill>
              </a:rPr>
              <a:t>  This </a:t>
            </a:r>
            <a:r>
              <a:rPr lang="en-US" sz="2000" dirty="0">
                <a:solidFill>
                  <a:schemeClr val="accent1"/>
                </a:solidFill>
              </a:rPr>
              <a:t>project for the creation of the 1</a:t>
            </a:r>
            <a:r>
              <a:rPr lang="en-US" sz="2000" baseline="30000" dirty="0">
                <a:solidFill>
                  <a:schemeClr val="accent1"/>
                </a:solidFill>
              </a:rPr>
              <a:t>st </a:t>
            </a:r>
            <a:r>
              <a:rPr lang="en-US" sz="2000" dirty="0">
                <a:solidFill>
                  <a:schemeClr val="accent1"/>
                </a:solidFill>
              </a:rPr>
              <a:t>Islamic micro finance institution aims to develop a range of Islamic financial products and services to promote the empowerment of vulnerable targets of the Senegalese population (women, youth) and allow their financial and economic inclusion. </a:t>
            </a:r>
            <a:endParaRPr lang="en-US" sz="2000" dirty="0" smtClean="0">
              <a:solidFill>
                <a:schemeClr val="accent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FR" sz="2000" dirty="0">
              <a:solidFill>
                <a:schemeClr val="accent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accent1"/>
                </a:solidFill>
              </a:rPr>
              <a:t>  </a:t>
            </a:r>
            <a:r>
              <a:rPr lang="en-US" sz="2000" dirty="0">
                <a:solidFill>
                  <a:schemeClr val="accent1"/>
                </a:solidFill>
              </a:rPr>
              <a:t>The Islamic microfinance institution will be a public limited company with a share capital of 5 billion CFA francs. </a:t>
            </a:r>
            <a:endParaRPr lang="en-US" sz="2000" dirty="0" smtClean="0">
              <a:solidFill>
                <a:schemeClr val="accent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FR" sz="2000" dirty="0">
              <a:solidFill>
                <a:schemeClr val="accent1"/>
              </a:solidFill>
            </a:endParaRPr>
          </a:p>
          <a:p>
            <a:r>
              <a:rPr lang="fr-FR" sz="2000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  </a:t>
            </a:r>
            <a:r>
              <a:rPr lang="fr-FR" sz="2000" dirty="0" smtClean="0">
                <a:solidFill>
                  <a:schemeClr val="accent1"/>
                </a:solidFill>
              </a:rPr>
              <a:t> </a:t>
            </a:r>
            <a:r>
              <a:rPr lang="en-US" sz="2000" dirty="0">
                <a:solidFill>
                  <a:schemeClr val="accent1"/>
                </a:solidFill>
              </a:rPr>
              <a:t>  </a:t>
            </a:r>
            <a:r>
              <a:rPr lang="en-US" sz="2000" dirty="0" smtClean="0">
                <a:solidFill>
                  <a:schemeClr val="accent1"/>
                </a:solidFill>
              </a:rPr>
              <a:t>The </a:t>
            </a:r>
            <a:r>
              <a:rPr lang="en-US" sz="2000" dirty="0">
                <a:solidFill>
                  <a:schemeClr val="accent1"/>
                </a:solidFill>
              </a:rPr>
              <a:t>Islamic microfinance institution has the corporate name "</a:t>
            </a:r>
            <a:r>
              <a:rPr lang="en-US" sz="2000" dirty="0" err="1">
                <a:solidFill>
                  <a:schemeClr val="accent1"/>
                </a:solidFill>
              </a:rPr>
              <a:t>Bouchra</a:t>
            </a:r>
            <a:r>
              <a:rPr lang="en-US" sz="2000" dirty="0">
                <a:solidFill>
                  <a:schemeClr val="accent1"/>
                </a:solidFill>
              </a:rPr>
              <a:t>" which means luck. </a:t>
            </a:r>
            <a:endParaRPr lang="fr-FR" sz="2000" dirty="0">
              <a:solidFill>
                <a:schemeClr val="accent1"/>
              </a:solidFill>
            </a:endParaRP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fr-FR" sz="2000" dirty="0">
              <a:solidFill>
                <a:schemeClr val="accent1"/>
              </a:solidFill>
            </a:endParaRPr>
          </a:p>
          <a:p>
            <a:pPr algn="just">
              <a:buClr>
                <a:srgbClr val="0070C0"/>
              </a:buClr>
            </a:pPr>
            <a:endParaRPr lang="fr-FR" sz="2400" dirty="0">
              <a:solidFill>
                <a:srgbClr val="0070C0"/>
              </a:solidFill>
              <a:latin typeface="Agency FB" panose="020B050302020202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341167C5-860C-4574-B983-7392AB1CFEE3}"/>
              </a:ext>
            </a:extLst>
          </p:cNvPr>
          <p:cNvSpPr txBox="1"/>
          <p:nvPr/>
        </p:nvSpPr>
        <p:spPr>
          <a:xfrm>
            <a:off x="-333409" y="243800"/>
            <a:ext cx="8289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rgbClr val="0070C0"/>
                </a:solidFill>
              </a:rPr>
              <a:t>PRESENTATION </a:t>
            </a:r>
            <a:r>
              <a:rPr lang="fr-FR" sz="3600" b="1" dirty="0" smtClean="0">
                <a:solidFill>
                  <a:srgbClr val="0070C0"/>
                </a:solidFill>
              </a:rPr>
              <a:t>OF THE PROJECT</a:t>
            </a:r>
            <a:endParaRPr lang="fr-FR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19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Waqf_Power-Point_Interieur.pdf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0" y="0"/>
            <a:ext cx="9117367" cy="6614592"/>
          </a:xfrm>
        </p:spPr>
      </p:pic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xmlns="" id="{91CEA1FB-70C5-4ABA-9EA4-3966ECD3C3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4841558"/>
              </p:ext>
            </p:extLst>
          </p:nvPr>
        </p:nvGraphicFramePr>
        <p:xfrm>
          <a:off x="26633" y="980728"/>
          <a:ext cx="7425688" cy="52723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341167C5-860C-4574-B983-7392AB1CFEE3}"/>
              </a:ext>
            </a:extLst>
          </p:cNvPr>
          <p:cNvSpPr txBox="1"/>
          <p:nvPr/>
        </p:nvSpPr>
        <p:spPr>
          <a:xfrm>
            <a:off x="-405415" y="243408"/>
            <a:ext cx="8289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rgbClr val="0070C0"/>
                </a:solidFill>
              </a:rPr>
              <a:t>PRESENTATION OF THE PROJECT</a:t>
            </a:r>
            <a:endParaRPr lang="fr-FR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1282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Waqf_Power-Point_Interieur.pdf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26633" y="0"/>
            <a:ext cx="9117367" cy="6858000"/>
          </a:xfrm>
        </p:spPr>
      </p:pic>
      <p:sp>
        <p:nvSpPr>
          <p:cNvPr id="8" name="ZoneTexte 7"/>
          <p:cNvSpPr txBox="1"/>
          <p:nvPr/>
        </p:nvSpPr>
        <p:spPr>
          <a:xfrm>
            <a:off x="179511" y="937523"/>
            <a:ext cx="756970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0238" algn="just"/>
            <a:r>
              <a:rPr lang="fr-FR" sz="2800" b="1" dirty="0">
                <a:solidFill>
                  <a:srgbClr val="0070C0"/>
                </a:solidFill>
                <a:latin typeface="Calibri"/>
              </a:rPr>
              <a:t>F</a:t>
            </a: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  <a:r>
              <a:rPr kumimoji="0" lang="fr-FR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Share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Capital </a:t>
            </a:r>
            <a:r>
              <a:rPr lang="fr-FR" sz="2800" b="1" dirty="0">
                <a:solidFill>
                  <a:srgbClr val="0070C0"/>
                </a:solidFill>
              </a:rPr>
              <a:t>: 5 </a:t>
            </a:r>
            <a:r>
              <a:rPr lang="fr-FR" sz="2800" b="1" dirty="0" smtClean="0">
                <a:solidFill>
                  <a:srgbClr val="0070C0"/>
                </a:solidFill>
              </a:rPr>
              <a:t>billion CFAF</a:t>
            </a:r>
            <a:endParaRPr lang="fr-FR" sz="2800" b="1" dirty="0">
              <a:solidFill>
                <a:srgbClr val="0070C0"/>
              </a:solidFill>
            </a:endParaRPr>
          </a:p>
          <a:p>
            <a:pPr marL="630238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Tx/>
              <a:buFontTx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gency FB" panose="020B0503020202020204" pitchFamily="34" charset="0"/>
              <a:ea typeface="+mn-ea"/>
              <a:cs typeface="+mn-cs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341167C5-860C-4574-B983-7392AB1CFEE3}"/>
              </a:ext>
            </a:extLst>
          </p:cNvPr>
          <p:cNvSpPr txBox="1"/>
          <p:nvPr/>
        </p:nvSpPr>
        <p:spPr>
          <a:xfrm>
            <a:off x="-180528" y="260649"/>
            <a:ext cx="8289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PRESENTATION </a:t>
            </a:r>
            <a:r>
              <a:rPr lang="fr-FR" sz="3600" b="1" dirty="0" smtClean="0">
                <a:solidFill>
                  <a:srgbClr val="0070C0"/>
                </a:solidFill>
                <a:latin typeface="Calibri"/>
              </a:rPr>
              <a:t>OF THE</a:t>
            </a: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PROJECT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0" name="Graphique 9">
            <a:extLst>
              <a:ext uri="{FF2B5EF4-FFF2-40B4-BE49-F238E27FC236}">
                <a16:creationId xmlns:a16="http://schemas.microsoft.com/office/drawing/2014/main" xmlns="" id="{8603571D-0D8D-4D79-97C5-37D34672FE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65238635"/>
              </p:ext>
            </p:extLst>
          </p:nvPr>
        </p:nvGraphicFramePr>
        <p:xfrm>
          <a:off x="251520" y="1637577"/>
          <a:ext cx="7056784" cy="4968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5209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Waqf_Power-Point_Interieur.pdf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26633" y="0"/>
            <a:ext cx="9117367" cy="6858000"/>
          </a:xfrm>
        </p:spPr>
      </p:pic>
      <p:sp>
        <p:nvSpPr>
          <p:cNvPr id="8" name="ZoneTexte 7"/>
          <p:cNvSpPr txBox="1"/>
          <p:nvPr/>
        </p:nvSpPr>
        <p:spPr>
          <a:xfrm>
            <a:off x="52813" y="654218"/>
            <a:ext cx="9064553" cy="7448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0238" lvl="0" indent="0" algn="just"/>
            <a:r>
              <a:rPr lang="fr-FR" sz="2800" b="1" dirty="0">
                <a:solidFill>
                  <a:srgbClr val="0070C0"/>
                </a:solidFill>
              </a:rPr>
              <a:t>G. </a:t>
            </a:r>
            <a:r>
              <a:rPr lang="fr-FR" sz="2800" b="1" dirty="0" smtClean="0">
                <a:solidFill>
                  <a:srgbClr val="0070C0"/>
                </a:solidFill>
              </a:rPr>
              <a:t>State of </a:t>
            </a:r>
            <a:r>
              <a:rPr lang="fr-FR" sz="2800" b="1" dirty="0" err="1" smtClean="0">
                <a:solidFill>
                  <a:srgbClr val="0070C0"/>
                </a:solidFill>
              </a:rPr>
              <a:t>progress</a:t>
            </a:r>
            <a:endParaRPr lang="fr-FR" sz="2800" b="1" dirty="0">
              <a:solidFill>
                <a:srgbClr val="0070C0"/>
              </a:solidFill>
            </a:endParaRPr>
          </a:p>
          <a:p>
            <a:pPr marL="630238" lvl="0" indent="0" algn="just"/>
            <a:endParaRPr lang="fr-FR" sz="800" b="1" dirty="0">
              <a:solidFill>
                <a:srgbClr val="0070C0"/>
              </a:solidFill>
            </a:endParaRP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rgbClr val="00B050"/>
                </a:solidFill>
              </a:rPr>
              <a:t>Fixing of the </a:t>
            </a:r>
            <a:r>
              <a:rPr lang="fr-FR" sz="2000" dirty="0" err="1" smtClean="0">
                <a:solidFill>
                  <a:srgbClr val="00B050"/>
                </a:solidFill>
              </a:rPr>
              <a:t>share</a:t>
            </a:r>
            <a:r>
              <a:rPr lang="fr-FR" sz="2000" dirty="0" smtClean="0">
                <a:solidFill>
                  <a:srgbClr val="00B050"/>
                </a:solidFill>
              </a:rPr>
              <a:t> capital;</a:t>
            </a:r>
            <a:endParaRPr lang="fr-FR" sz="2000" dirty="0">
              <a:solidFill>
                <a:srgbClr val="00B050"/>
              </a:solidFill>
            </a:endParaRP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fr-FR" sz="2000" dirty="0" err="1" smtClean="0">
                <a:solidFill>
                  <a:srgbClr val="00B050"/>
                </a:solidFill>
              </a:rPr>
              <a:t>Closing</a:t>
            </a:r>
            <a:r>
              <a:rPr lang="fr-FR" sz="2000" dirty="0" smtClean="0">
                <a:solidFill>
                  <a:srgbClr val="00B050"/>
                </a:solidFill>
              </a:rPr>
              <a:t> of the </a:t>
            </a:r>
            <a:r>
              <a:rPr lang="fr-FR" sz="2000" dirty="0" err="1" smtClean="0">
                <a:solidFill>
                  <a:srgbClr val="00B050"/>
                </a:solidFill>
              </a:rPr>
              <a:t>shareholders</a:t>
            </a:r>
            <a:r>
              <a:rPr lang="fr-FR" sz="2000" dirty="0" smtClean="0">
                <a:solidFill>
                  <a:srgbClr val="00B050"/>
                </a:solidFill>
              </a:rPr>
              <a:t>’ round table;</a:t>
            </a:r>
            <a:endParaRPr lang="fr-FR" sz="2000" dirty="0">
              <a:solidFill>
                <a:srgbClr val="00B050"/>
              </a:solidFill>
            </a:endParaRP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rgbClr val="00B050"/>
                </a:solidFill>
              </a:rPr>
              <a:t>And </a:t>
            </a:r>
            <a:r>
              <a:rPr lang="fr-FR" sz="2000" dirty="0" err="1" smtClean="0">
                <a:solidFill>
                  <a:srgbClr val="00B050"/>
                </a:solidFill>
              </a:rPr>
              <a:t>elaboration</a:t>
            </a:r>
            <a:r>
              <a:rPr lang="fr-FR" sz="2000" dirty="0" smtClean="0">
                <a:solidFill>
                  <a:srgbClr val="00B050"/>
                </a:solidFill>
              </a:rPr>
              <a:t> of </a:t>
            </a:r>
            <a:r>
              <a:rPr lang="fr-FR" sz="2000" dirty="0" err="1" smtClean="0">
                <a:solidFill>
                  <a:srgbClr val="00B050"/>
                </a:solidFill>
              </a:rPr>
              <a:t>most</a:t>
            </a:r>
            <a:r>
              <a:rPr lang="fr-FR" sz="2000" dirty="0" smtClean="0">
                <a:solidFill>
                  <a:srgbClr val="00B050"/>
                </a:solidFill>
              </a:rPr>
              <a:t> of the </a:t>
            </a:r>
            <a:r>
              <a:rPr lang="fr-FR" sz="2000" dirty="0" err="1" smtClean="0">
                <a:solidFill>
                  <a:srgbClr val="00B050"/>
                </a:solidFill>
              </a:rPr>
              <a:t>elements</a:t>
            </a:r>
            <a:r>
              <a:rPr lang="fr-FR" sz="2000" dirty="0" smtClean="0">
                <a:solidFill>
                  <a:srgbClr val="00B050"/>
                </a:solidFill>
              </a:rPr>
              <a:t> </a:t>
            </a:r>
            <a:r>
              <a:rPr lang="fr-FR" sz="2000" dirty="0" err="1" smtClean="0">
                <a:solidFill>
                  <a:srgbClr val="00B050"/>
                </a:solidFill>
              </a:rPr>
              <a:t>that</a:t>
            </a:r>
            <a:r>
              <a:rPr lang="fr-FR" sz="2000" dirty="0" smtClean="0">
                <a:solidFill>
                  <a:srgbClr val="00B050"/>
                </a:solidFill>
              </a:rPr>
              <a:t> must </a:t>
            </a:r>
            <a:r>
              <a:rPr lang="fr-FR" sz="2000" dirty="0" err="1" smtClean="0">
                <a:solidFill>
                  <a:srgbClr val="00B050"/>
                </a:solidFill>
              </a:rPr>
              <a:t>constitute</a:t>
            </a:r>
            <a:r>
              <a:rPr lang="fr-FR" sz="2000" dirty="0" smtClean="0">
                <a:solidFill>
                  <a:srgbClr val="00B050"/>
                </a:solidFill>
              </a:rPr>
              <a:t> the </a:t>
            </a:r>
          </a:p>
          <a:p>
            <a:pPr algn="just">
              <a:buClr>
                <a:srgbClr val="0070C0"/>
              </a:buClr>
            </a:pPr>
            <a:r>
              <a:rPr lang="fr-FR" sz="2000" dirty="0">
                <a:solidFill>
                  <a:srgbClr val="00B050"/>
                </a:solidFill>
              </a:rPr>
              <a:t> </a:t>
            </a:r>
            <a:r>
              <a:rPr lang="fr-FR" sz="2000" dirty="0" smtClean="0">
                <a:solidFill>
                  <a:srgbClr val="00B050"/>
                </a:solidFill>
              </a:rPr>
              <a:t>     </a:t>
            </a:r>
            <a:r>
              <a:rPr lang="fr-FR" sz="2000" dirty="0" err="1" smtClean="0">
                <a:solidFill>
                  <a:srgbClr val="00B050"/>
                </a:solidFill>
              </a:rPr>
              <a:t>applicatioin</a:t>
            </a:r>
            <a:r>
              <a:rPr lang="fr-FR" sz="2000" dirty="0" smtClean="0">
                <a:solidFill>
                  <a:srgbClr val="00B050"/>
                </a:solidFill>
              </a:rPr>
              <a:t>  file for </a:t>
            </a:r>
            <a:r>
              <a:rPr lang="fr-FR" sz="2000" dirty="0" err="1" smtClean="0">
                <a:solidFill>
                  <a:srgbClr val="00B050"/>
                </a:solidFill>
              </a:rPr>
              <a:t>approval</a:t>
            </a:r>
            <a:r>
              <a:rPr lang="fr-FR" sz="2000" dirty="0" smtClean="0">
                <a:solidFill>
                  <a:srgbClr val="00B050"/>
                </a:solidFill>
              </a:rPr>
              <a:t>. </a:t>
            </a:r>
            <a:endParaRPr lang="fr-FR" sz="2000" dirty="0">
              <a:solidFill>
                <a:srgbClr val="00B050"/>
              </a:solidFill>
            </a:endParaRP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fr-FR" sz="800" dirty="0">
              <a:solidFill>
                <a:srgbClr val="00B050"/>
              </a:solidFill>
            </a:endParaRPr>
          </a:p>
          <a:p>
            <a:pPr algn="just">
              <a:buClr>
                <a:srgbClr val="0070C0"/>
              </a:buClr>
            </a:pPr>
            <a:r>
              <a:rPr lang="fr-FR" sz="2000" b="1" u="sng" dirty="0" err="1" smtClean="0">
                <a:solidFill>
                  <a:srgbClr val="00B050"/>
                </a:solidFill>
              </a:rPr>
              <a:t>Completed</a:t>
            </a:r>
            <a:r>
              <a:rPr lang="fr-FR" sz="2000" b="1" u="sng" dirty="0" smtClean="0">
                <a:solidFill>
                  <a:srgbClr val="00B050"/>
                </a:solidFill>
              </a:rPr>
              <a:t> </a:t>
            </a:r>
            <a:r>
              <a:rPr lang="fr-FR" sz="2000" b="1" u="sng" dirty="0" err="1" smtClean="0">
                <a:solidFill>
                  <a:srgbClr val="00B050"/>
                </a:solidFill>
              </a:rPr>
              <a:t>deliverables</a:t>
            </a:r>
            <a:endParaRPr lang="fr-FR" sz="2000" b="1" u="sng" dirty="0">
              <a:solidFill>
                <a:srgbClr val="00B050"/>
              </a:solidFill>
            </a:endParaRPr>
          </a:p>
          <a:p>
            <a:pPr algn="just">
              <a:buClr>
                <a:srgbClr val="0070C0"/>
              </a:buClr>
            </a:pPr>
            <a:endParaRPr lang="fr-FR" sz="800" b="1" u="sng" dirty="0">
              <a:solidFill>
                <a:srgbClr val="00B050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fr-FR" sz="2000" dirty="0" smtClean="0">
                <a:solidFill>
                  <a:srgbClr val="00B050"/>
                </a:solidFill>
              </a:rPr>
              <a:t>The </a:t>
            </a:r>
            <a:r>
              <a:rPr lang="fr-FR" sz="2000" dirty="0" err="1" smtClean="0">
                <a:solidFill>
                  <a:srgbClr val="00B050"/>
                </a:solidFill>
              </a:rPr>
              <a:t>draft</a:t>
            </a:r>
            <a:r>
              <a:rPr lang="fr-FR" sz="2000" dirty="0" smtClean="0">
                <a:solidFill>
                  <a:srgbClr val="00B050"/>
                </a:solidFill>
              </a:rPr>
              <a:t> statuts of the future </a:t>
            </a:r>
            <a:r>
              <a:rPr lang="fr-FR" sz="2000" dirty="0" err="1" smtClean="0">
                <a:solidFill>
                  <a:srgbClr val="00B050"/>
                </a:solidFill>
              </a:rPr>
              <a:t>Islamic</a:t>
            </a:r>
            <a:r>
              <a:rPr lang="fr-FR" sz="2000" dirty="0" smtClean="0">
                <a:solidFill>
                  <a:srgbClr val="00B050"/>
                </a:solidFill>
              </a:rPr>
              <a:t> Microfinance </a:t>
            </a:r>
            <a:r>
              <a:rPr lang="fr-FR" sz="2000" dirty="0" err="1" smtClean="0">
                <a:solidFill>
                  <a:srgbClr val="00B050"/>
                </a:solidFill>
              </a:rPr>
              <a:t>Company</a:t>
            </a:r>
            <a:r>
              <a:rPr lang="fr-FR" sz="2000" dirty="0" smtClean="0">
                <a:solidFill>
                  <a:srgbClr val="00B050"/>
                </a:solidFill>
              </a:rPr>
              <a:t>;</a:t>
            </a:r>
            <a:endParaRPr lang="fr-FR" sz="2000" dirty="0">
              <a:solidFill>
                <a:srgbClr val="00B050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fr-FR" sz="2000" dirty="0" smtClean="0">
                <a:solidFill>
                  <a:srgbClr val="00B050"/>
                </a:solidFill>
              </a:rPr>
              <a:t>The </a:t>
            </a:r>
            <a:r>
              <a:rPr lang="fr-FR" sz="2000" dirty="0" err="1" smtClean="0">
                <a:solidFill>
                  <a:srgbClr val="00B050"/>
                </a:solidFill>
              </a:rPr>
              <a:t>graphic</a:t>
            </a:r>
            <a:r>
              <a:rPr lang="fr-FR" sz="2000" dirty="0" smtClean="0">
                <a:solidFill>
                  <a:srgbClr val="00B050"/>
                </a:solidFill>
              </a:rPr>
              <a:t> </a:t>
            </a:r>
            <a:r>
              <a:rPr lang="fr-FR" sz="2000" dirty="0" err="1" smtClean="0">
                <a:solidFill>
                  <a:srgbClr val="00B050"/>
                </a:solidFill>
              </a:rPr>
              <a:t>chart</a:t>
            </a:r>
            <a:r>
              <a:rPr lang="fr-FR" sz="2000" dirty="0" smtClean="0">
                <a:solidFill>
                  <a:srgbClr val="00B050"/>
                </a:solidFill>
              </a:rPr>
              <a:t> </a:t>
            </a:r>
            <a:r>
              <a:rPr lang="fr-FR" sz="2000" dirty="0" err="1" smtClean="0">
                <a:solidFill>
                  <a:srgbClr val="00B050"/>
                </a:solidFill>
              </a:rPr>
              <a:t>with</a:t>
            </a:r>
            <a:r>
              <a:rPr lang="fr-FR" sz="2000" dirty="0" smtClean="0">
                <a:solidFill>
                  <a:srgbClr val="00B050"/>
                </a:solidFill>
              </a:rPr>
              <a:t> the logo and the </a:t>
            </a:r>
            <a:r>
              <a:rPr lang="fr-FR" sz="2000" dirty="0" err="1" smtClean="0">
                <a:solidFill>
                  <a:srgbClr val="00B050"/>
                </a:solidFill>
              </a:rPr>
              <a:t>name</a:t>
            </a:r>
            <a:r>
              <a:rPr lang="fr-FR" sz="2000" dirty="0" smtClean="0">
                <a:solidFill>
                  <a:srgbClr val="00B050"/>
                </a:solidFill>
              </a:rPr>
              <a:t> of the </a:t>
            </a:r>
            <a:r>
              <a:rPr lang="fr-FR" sz="2000" dirty="0" err="1" smtClean="0">
                <a:solidFill>
                  <a:srgbClr val="00B050"/>
                </a:solidFill>
              </a:rPr>
              <a:t>Company</a:t>
            </a:r>
            <a:r>
              <a:rPr lang="fr-FR" sz="2000" dirty="0" smtClean="0">
                <a:solidFill>
                  <a:srgbClr val="00B050"/>
                </a:solidFill>
              </a:rPr>
              <a:t>;</a:t>
            </a:r>
            <a:endParaRPr lang="fr-FR" sz="2000" dirty="0">
              <a:solidFill>
                <a:srgbClr val="00B050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fr-FR" sz="2000" dirty="0" smtClean="0">
                <a:solidFill>
                  <a:srgbClr val="00B050"/>
                </a:solidFill>
              </a:rPr>
              <a:t>The </a:t>
            </a:r>
            <a:r>
              <a:rPr lang="fr-FR" sz="2000" dirty="0" err="1" smtClean="0">
                <a:solidFill>
                  <a:srgbClr val="00B050"/>
                </a:solidFill>
              </a:rPr>
              <a:t>organization</a:t>
            </a:r>
            <a:r>
              <a:rPr lang="fr-FR" sz="2000" dirty="0" smtClean="0">
                <a:solidFill>
                  <a:srgbClr val="00B050"/>
                </a:solidFill>
              </a:rPr>
              <a:t> </a:t>
            </a:r>
            <a:r>
              <a:rPr lang="fr-FR" sz="2000" dirty="0" err="1" smtClean="0">
                <a:solidFill>
                  <a:srgbClr val="00B050"/>
                </a:solidFill>
              </a:rPr>
              <a:t>chart</a:t>
            </a:r>
            <a:r>
              <a:rPr lang="fr-FR" sz="2000" dirty="0" smtClean="0">
                <a:solidFill>
                  <a:srgbClr val="00B050"/>
                </a:solidFill>
              </a:rPr>
              <a:t> of the General Management and a </a:t>
            </a:r>
            <a:r>
              <a:rPr lang="fr-FR" sz="2000" dirty="0" err="1" smtClean="0">
                <a:solidFill>
                  <a:srgbClr val="00B050"/>
                </a:solidFill>
              </a:rPr>
              <a:t>typical</a:t>
            </a:r>
            <a:r>
              <a:rPr lang="fr-FR" sz="2000" dirty="0" smtClean="0">
                <a:solidFill>
                  <a:srgbClr val="00B050"/>
                </a:solidFill>
              </a:rPr>
              <a:t> </a:t>
            </a:r>
            <a:r>
              <a:rPr lang="fr-FR" sz="2000" dirty="0" err="1" smtClean="0">
                <a:solidFill>
                  <a:srgbClr val="00B050"/>
                </a:solidFill>
              </a:rPr>
              <a:t>agency</a:t>
            </a:r>
            <a:r>
              <a:rPr lang="fr-FR" sz="2000" dirty="0" smtClean="0">
                <a:solidFill>
                  <a:srgbClr val="00B050"/>
                </a:solidFill>
              </a:rPr>
              <a:t>;</a:t>
            </a:r>
            <a:endParaRPr lang="fr-FR" sz="2000" dirty="0">
              <a:solidFill>
                <a:srgbClr val="00B050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fr-FR" sz="2000" dirty="0" smtClean="0">
                <a:solidFill>
                  <a:srgbClr val="00B050"/>
                </a:solidFill>
              </a:rPr>
              <a:t>The standard </a:t>
            </a:r>
            <a:r>
              <a:rPr lang="fr-FR" sz="2000" dirty="0" err="1" smtClean="0">
                <a:solidFill>
                  <a:srgbClr val="00B050"/>
                </a:solidFill>
              </a:rPr>
              <a:t>contracts</a:t>
            </a:r>
            <a:r>
              <a:rPr lang="fr-FR" sz="2000" dirty="0" smtClean="0">
                <a:solidFill>
                  <a:srgbClr val="00B050"/>
                </a:solidFill>
              </a:rPr>
              <a:t> for the distribution of </a:t>
            </a:r>
            <a:r>
              <a:rPr lang="fr-FR" sz="2000" dirty="0" err="1" smtClean="0">
                <a:solidFill>
                  <a:srgbClr val="00B050"/>
                </a:solidFill>
              </a:rPr>
              <a:t>Islamic</a:t>
            </a:r>
            <a:r>
              <a:rPr lang="fr-FR" sz="2000" dirty="0" smtClean="0">
                <a:solidFill>
                  <a:srgbClr val="00B050"/>
                </a:solidFill>
              </a:rPr>
              <a:t> </a:t>
            </a:r>
            <a:r>
              <a:rPr lang="fr-FR" sz="2000" dirty="0" err="1" smtClean="0">
                <a:solidFill>
                  <a:srgbClr val="00B050"/>
                </a:solidFill>
              </a:rPr>
              <a:t>products</a:t>
            </a:r>
            <a:r>
              <a:rPr lang="fr-FR" sz="2000" dirty="0" smtClean="0">
                <a:solidFill>
                  <a:srgbClr val="00B050"/>
                </a:solidFill>
              </a:rPr>
              <a:t>;</a:t>
            </a:r>
            <a:endParaRPr lang="fr-FR" sz="2000" dirty="0">
              <a:solidFill>
                <a:srgbClr val="00B050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fr-FR" sz="2000" dirty="0" smtClean="0">
                <a:solidFill>
                  <a:srgbClr val="00B050"/>
                </a:solidFill>
              </a:rPr>
              <a:t>The description of the management  and information system;</a:t>
            </a:r>
            <a:endParaRPr lang="fr-FR" sz="2000" dirty="0">
              <a:solidFill>
                <a:srgbClr val="00B050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fr-FR" sz="2000" dirty="0" smtClean="0">
                <a:solidFill>
                  <a:srgbClr val="00B050"/>
                </a:solidFill>
              </a:rPr>
              <a:t>The business Plan;</a:t>
            </a:r>
            <a:endParaRPr lang="fr-FR" sz="2000" dirty="0">
              <a:solidFill>
                <a:srgbClr val="00B050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fr-FR" sz="2000" dirty="0" smtClean="0">
                <a:solidFill>
                  <a:srgbClr val="00B050"/>
                </a:solidFill>
              </a:rPr>
              <a:t>The </a:t>
            </a:r>
            <a:r>
              <a:rPr lang="fr-FR" sz="2000" dirty="0" err="1" smtClean="0">
                <a:solidFill>
                  <a:srgbClr val="00B050"/>
                </a:solidFill>
              </a:rPr>
              <a:t>policies</a:t>
            </a:r>
            <a:r>
              <a:rPr lang="fr-FR" sz="2000" dirty="0" smtClean="0">
                <a:solidFill>
                  <a:srgbClr val="00B050"/>
                </a:solidFill>
              </a:rPr>
              <a:t> and administrative, </a:t>
            </a:r>
            <a:r>
              <a:rPr lang="fr-FR" sz="2000" dirty="0" err="1" smtClean="0">
                <a:solidFill>
                  <a:srgbClr val="00B050"/>
                </a:solidFill>
              </a:rPr>
              <a:t>financial</a:t>
            </a:r>
            <a:r>
              <a:rPr lang="fr-FR" sz="2000" dirty="0" smtClean="0">
                <a:solidFill>
                  <a:srgbClr val="00B050"/>
                </a:solidFill>
              </a:rPr>
              <a:t> and </a:t>
            </a:r>
            <a:r>
              <a:rPr lang="fr-FR" sz="2000" dirty="0" err="1" smtClean="0">
                <a:solidFill>
                  <a:srgbClr val="00B050"/>
                </a:solidFill>
              </a:rPr>
              <a:t>accounting</a:t>
            </a:r>
            <a:r>
              <a:rPr lang="fr-FR" sz="2000" dirty="0" smtClean="0">
                <a:solidFill>
                  <a:srgbClr val="00B050"/>
                </a:solidFill>
              </a:rPr>
              <a:t> </a:t>
            </a:r>
            <a:r>
              <a:rPr lang="fr-FR" sz="2000" dirty="0" err="1" smtClean="0">
                <a:solidFill>
                  <a:srgbClr val="00B050"/>
                </a:solidFill>
              </a:rPr>
              <a:t>procedures</a:t>
            </a:r>
            <a:r>
              <a:rPr lang="fr-FR" sz="2000" dirty="0" smtClean="0">
                <a:solidFill>
                  <a:srgbClr val="00B050"/>
                </a:solidFill>
              </a:rPr>
              <a:t> </a:t>
            </a:r>
            <a:r>
              <a:rPr lang="fr-FR" sz="2000" dirty="0" err="1" smtClean="0">
                <a:solidFill>
                  <a:srgbClr val="00B050"/>
                </a:solidFill>
              </a:rPr>
              <a:t>manual</a:t>
            </a:r>
            <a:r>
              <a:rPr lang="fr-FR" sz="2000" dirty="0" smtClean="0">
                <a:solidFill>
                  <a:srgbClr val="00B050"/>
                </a:solidFill>
              </a:rPr>
              <a:t>;</a:t>
            </a:r>
            <a:endParaRPr lang="fr-FR" sz="2000" dirty="0">
              <a:solidFill>
                <a:srgbClr val="00B050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fr-FR" sz="2000" dirty="0" smtClean="0">
                <a:solidFill>
                  <a:srgbClr val="00B050"/>
                </a:solidFill>
              </a:rPr>
              <a:t>The leaders and staff training plan;</a:t>
            </a:r>
            <a:endParaRPr lang="fr-FR" sz="2000" dirty="0">
              <a:solidFill>
                <a:srgbClr val="00B050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fr-FR" sz="2000" dirty="0" smtClean="0">
                <a:solidFill>
                  <a:srgbClr val="00B050"/>
                </a:solidFill>
              </a:rPr>
              <a:t>The </a:t>
            </a:r>
            <a:r>
              <a:rPr lang="fr-FR" sz="2000" dirty="0" err="1" smtClean="0">
                <a:solidFill>
                  <a:srgbClr val="00B050"/>
                </a:solidFill>
              </a:rPr>
              <a:t>shareholders’pact</a:t>
            </a:r>
            <a:r>
              <a:rPr lang="fr-FR" sz="2000" dirty="0" smtClean="0">
                <a:solidFill>
                  <a:srgbClr val="00B050"/>
                </a:solidFill>
              </a:rPr>
              <a:t>;</a:t>
            </a:r>
            <a:endParaRPr lang="fr-FR" sz="2000" dirty="0">
              <a:solidFill>
                <a:srgbClr val="00B050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fr-FR" sz="2000" dirty="0" smtClean="0">
                <a:solidFill>
                  <a:srgbClr val="00B050"/>
                </a:solidFill>
              </a:rPr>
              <a:t>The </a:t>
            </a:r>
            <a:r>
              <a:rPr lang="fr-FR" sz="2000" dirty="0" err="1" smtClean="0">
                <a:solidFill>
                  <a:srgbClr val="00B050"/>
                </a:solidFill>
              </a:rPr>
              <a:t>recruitment</a:t>
            </a:r>
            <a:r>
              <a:rPr lang="fr-FR" sz="2000" dirty="0" smtClean="0">
                <a:solidFill>
                  <a:srgbClr val="00B050"/>
                </a:solidFill>
              </a:rPr>
              <a:t> of the </a:t>
            </a:r>
            <a:r>
              <a:rPr lang="fr-FR" sz="2000" dirty="0">
                <a:solidFill>
                  <a:srgbClr val="00B050"/>
                </a:solidFill>
              </a:rPr>
              <a:t>G</a:t>
            </a:r>
            <a:r>
              <a:rPr lang="fr-FR" sz="2000" dirty="0" smtClean="0">
                <a:solidFill>
                  <a:srgbClr val="00B050"/>
                </a:solidFill>
              </a:rPr>
              <a:t>eneral Manager </a:t>
            </a:r>
            <a:r>
              <a:rPr lang="fr-FR" sz="2000" dirty="0" err="1" smtClean="0">
                <a:solidFill>
                  <a:srgbClr val="00B050"/>
                </a:solidFill>
              </a:rPr>
              <a:t>is</a:t>
            </a:r>
            <a:r>
              <a:rPr lang="fr-FR" sz="2000" dirty="0" smtClean="0">
                <a:solidFill>
                  <a:srgbClr val="00B050"/>
                </a:solidFill>
              </a:rPr>
              <a:t> </a:t>
            </a:r>
            <a:r>
              <a:rPr lang="fr-FR" sz="2000" dirty="0" err="1" smtClean="0">
                <a:solidFill>
                  <a:srgbClr val="00B050"/>
                </a:solidFill>
              </a:rPr>
              <a:t>being</a:t>
            </a:r>
            <a:r>
              <a:rPr lang="fr-FR" sz="2000" dirty="0" smtClean="0">
                <a:solidFill>
                  <a:srgbClr val="00B050"/>
                </a:solidFill>
              </a:rPr>
              <a:t> </a:t>
            </a:r>
            <a:r>
              <a:rPr lang="fr-FR" sz="2000" dirty="0" err="1" smtClean="0">
                <a:solidFill>
                  <a:srgbClr val="00B050"/>
                </a:solidFill>
              </a:rPr>
              <a:t>finalized</a:t>
            </a:r>
            <a:r>
              <a:rPr lang="fr-FR" sz="2000" dirty="0" smtClean="0">
                <a:solidFill>
                  <a:srgbClr val="00B050"/>
                </a:solidFill>
              </a:rPr>
              <a:t>.</a:t>
            </a:r>
            <a:endParaRPr lang="fr-FR" sz="2000" dirty="0">
              <a:solidFill>
                <a:srgbClr val="00B050"/>
              </a:solidFill>
            </a:endParaRPr>
          </a:p>
          <a:p>
            <a:pPr lvl="0"/>
            <a:endParaRPr lang="fr-FR" sz="800" dirty="0">
              <a:solidFill>
                <a:srgbClr val="00B050"/>
              </a:solidFill>
            </a:endParaRPr>
          </a:p>
          <a:p>
            <a:pPr algn="just">
              <a:buClr>
                <a:srgbClr val="0070C0"/>
              </a:buClr>
            </a:pPr>
            <a:r>
              <a:rPr lang="fr-FR" sz="2000" dirty="0" smtClean="0">
                <a:solidFill>
                  <a:srgbClr val="00B050"/>
                </a:solidFill>
              </a:rPr>
              <a:t>The last </a:t>
            </a:r>
            <a:r>
              <a:rPr lang="fr-FR" sz="2000" dirty="0" err="1" smtClean="0">
                <a:solidFill>
                  <a:srgbClr val="00B050"/>
                </a:solidFill>
              </a:rPr>
              <a:t>step</a:t>
            </a:r>
            <a:r>
              <a:rPr lang="fr-FR" sz="2000" dirty="0" smtClean="0">
                <a:solidFill>
                  <a:srgbClr val="00B050"/>
                </a:solidFill>
              </a:rPr>
              <a:t> </a:t>
            </a:r>
            <a:r>
              <a:rPr lang="fr-FR" sz="2000" dirty="0" err="1" smtClean="0">
                <a:solidFill>
                  <a:srgbClr val="00B050"/>
                </a:solidFill>
              </a:rPr>
              <a:t>is</a:t>
            </a:r>
            <a:r>
              <a:rPr lang="fr-FR" sz="2000" dirty="0" smtClean="0">
                <a:solidFill>
                  <a:srgbClr val="00B050"/>
                </a:solidFill>
              </a:rPr>
              <a:t> the release of the capital </a:t>
            </a:r>
            <a:r>
              <a:rPr lang="fr-FR" sz="2000" dirty="0" err="1" smtClean="0">
                <a:solidFill>
                  <a:srgbClr val="00B050"/>
                </a:solidFill>
              </a:rPr>
              <a:t>from</a:t>
            </a:r>
            <a:r>
              <a:rPr lang="fr-FR" sz="2000" dirty="0" smtClean="0">
                <a:solidFill>
                  <a:srgbClr val="00B050"/>
                </a:solidFill>
              </a:rPr>
              <a:t> the prospective </a:t>
            </a:r>
            <a:r>
              <a:rPr lang="fr-FR" sz="2000" dirty="0" err="1" smtClean="0">
                <a:solidFill>
                  <a:srgbClr val="00B050"/>
                </a:solidFill>
              </a:rPr>
              <a:t>shareholders</a:t>
            </a:r>
            <a:r>
              <a:rPr lang="fr-FR" sz="2000" dirty="0" smtClean="0">
                <a:solidFill>
                  <a:srgbClr val="00B050"/>
                </a:solidFill>
              </a:rPr>
              <a:t> to</a:t>
            </a:r>
          </a:p>
          <a:p>
            <a:pPr algn="just">
              <a:buClr>
                <a:srgbClr val="0070C0"/>
              </a:buClr>
            </a:pPr>
            <a:r>
              <a:rPr lang="fr-FR" sz="2000" dirty="0" err="1" smtClean="0">
                <a:solidFill>
                  <a:srgbClr val="00B050"/>
                </a:solidFill>
              </a:rPr>
              <a:t>constitute</a:t>
            </a:r>
            <a:r>
              <a:rPr lang="fr-FR" sz="2000" dirty="0" smtClean="0">
                <a:solidFill>
                  <a:srgbClr val="00B050"/>
                </a:solidFill>
              </a:rPr>
              <a:t> the </a:t>
            </a:r>
            <a:r>
              <a:rPr lang="fr-FR" sz="2000" dirty="0" err="1" smtClean="0">
                <a:solidFill>
                  <a:srgbClr val="00B050"/>
                </a:solidFill>
              </a:rPr>
              <a:t>Company</a:t>
            </a:r>
            <a:r>
              <a:rPr lang="fr-FR" sz="2000" dirty="0" smtClean="0">
                <a:solidFill>
                  <a:srgbClr val="00B050"/>
                </a:solidFill>
              </a:rPr>
              <a:t>.</a:t>
            </a:r>
            <a:endParaRPr lang="fr-FR" sz="2000" dirty="0">
              <a:solidFill>
                <a:srgbClr val="00B050"/>
              </a:solidFill>
            </a:endParaRPr>
          </a:p>
          <a:p>
            <a:pPr algn="just">
              <a:buClr>
                <a:srgbClr val="0070C0"/>
              </a:buClr>
            </a:pPr>
            <a:endParaRPr lang="fr-FR" dirty="0">
              <a:solidFill>
                <a:srgbClr val="0070C0"/>
              </a:solidFill>
            </a:endParaRPr>
          </a:p>
          <a:p>
            <a:pPr algn="just">
              <a:buClr>
                <a:srgbClr val="0070C0"/>
              </a:buClr>
            </a:pPr>
            <a:endParaRPr lang="fr-FR" dirty="0">
              <a:solidFill>
                <a:srgbClr val="0070C0"/>
              </a:solidFill>
            </a:endParaRP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fr-FR" dirty="0">
              <a:solidFill>
                <a:srgbClr val="0070C0"/>
              </a:solidFill>
            </a:endParaRPr>
          </a:p>
          <a:p>
            <a:pPr algn="just">
              <a:buClr>
                <a:srgbClr val="0070C0"/>
              </a:buClr>
            </a:pPr>
            <a:endParaRPr lang="fr-FR" sz="2400" dirty="0">
              <a:solidFill>
                <a:srgbClr val="0070C0"/>
              </a:solidFill>
              <a:latin typeface="Agency FB" panose="020B050302020202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341167C5-860C-4574-B983-7392AB1CFEE3}"/>
              </a:ext>
            </a:extLst>
          </p:cNvPr>
          <p:cNvSpPr txBox="1"/>
          <p:nvPr/>
        </p:nvSpPr>
        <p:spPr>
          <a:xfrm>
            <a:off x="43134" y="7887"/>
            <a:ext cx="8289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rgbClr val="0070C0"/>
                </a:solidFill>
              </a:rPr>
              <a:t>PRESENTATION </a:t>
            </a:r>
            <a:r>
              <a:rPr lang="fr-FR" sz="3600" b="1" dirty="0" smtClean="0">
                <a:solidFill>
                  <a:srgbClr val="0070C0"/>
                </a:solidFill>
              </a:rPr>
              <a:t>OF THE PROJECT</a:t>
            </a:r>
            <a:endParaRPr lang="fr-FR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66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21224" y="1094871"/>
            <a:ext cx="8372902" cy="619447"/>
          </a:xfrm>
        </p:spPr>
        <p:txBody>
          <a:bodyPr>
            <a:noAutofit/>
          </a:bodyPr>
          <a:lstStyle/>
          <a:p>
            <a:pPr algn="just"/>
            <a:r>
              <a:rPr lang="fr-FR" sz="2100" dirty="0"/>
              <a:t>BUSINESS PLAN : AGENCIES DEVELOPMENT NETWORK</a:t>
            </a:r>
            <a:endParaRPr lang="fr-FR" sz="2100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/>
          </p:nvPr>
        </p:nvGraphicFramePr>
        <p:xfrm>
          <a:off x="1320421" y="1809181"/>
          <a:ext cx="6950123" cy="3684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141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ureau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701</TotalTime>
  <Words>869</Words>
  <Application>Microsoft Office PowerPoint</Application>
  <PresentationFormat>Affichage à l'écran (4:3)</PresentationFormat>
  <Paragraphs>215</Paragraphs>
  <Slides>18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7" baseType="lpstr">
      <vt:lpstr>Agency FB</vt:lpstr>
      <vt:lpstr>Algerian</vt:lpstr>
      <vt:lpstr>Arial</vt:lpstr>
      <vt:lpstr>Calibri</vt:lpstr>
      <vt:lpstr>Museo 300</vt:lpstr>
      <vt:lpstr>Museo 500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BUSINESS PLAN : AGENCIES DEVELOPMENT NETWORK</vt:lpstr>
      <vt:lpstr>BUSINESS PLAN : EVOLUTION OF THE CREDIT AND DEPOSIT liabilitiES</vt:lpstr>
      <vt:lpstr>Business plan : EVOLUTION of the financial products </vt:lpstr>
      <vt:lpstr>Business plan : EVOLUTION OF THE RESULTS AND SELF-FINANCING CAPACITY</vt:lpstr>
      <vt:lpstr>BUSINESS PLAN : Evolution OF THE SHAREHOLDERS’ FUND</vt:lpstr>
      <vt:lpstr>BUSINESS PLAN : Evolution OF THE PROFITABITY INDICATORS, BALANCE SHEET MANAGEMENT, PORTFOLIO QUALITY</vt:lpstr>
      <vt:lpstr>Présentation PowerPoint</vt:lpstr>
      <vt:lpstr>Présentation PowerPoint</vt:lpstr>
      <vt:lpstr>Présentation PowerPoint</vt:lpstr>
      <vt:lpstr>Présentation PowerPoint</vt:lpstr>
    </vt:vector>
  </TitlesOfParts>
  <Company>Why Not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Ado</dc:creator>
  <cp:lastModifiedBy>User</cp:lastModifiedBy>
  <cp:revision>149</cp:revision>
  <dcterms:created xsi:type="dcterms:W3CDTF">2018-09-21T16:58:39Z</dcterms:created>
  <dcterms:modified xsi:type="dcterms:W3CDTF">2018-11-19T17:21:48Z</dcterms:modified>
</cp:coreProperties>
</file>